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9" r:id="rId24"/>
    <p:sldId id="280" r:id="rId25"/>
    <p:sldId id="281" r:id="rId26"/>
    <p:sldId id="337" r:id="rId27"/>
    <p:sldId id="283" r:id="rId28"/>
    <p:sldId id="284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289" r:id="rId48"/>
    <p:sldId id="290" r:id="rId49"/>
    <p:sldId id="338" r:id="rId50"/>
    <p:sldId id="339" r:id="rId51"/>
    <p:sldId id="309" r:id="rId52"/>
    <p:sldId id="310" r:id="rId53"/>
    <p:sldId id="340" r:id="rId54"/>
    <p:sldId id="312" r:id="rId55"/>
    <p:sldId id="313" r:id="rId56"/>
    <p:sldId id="314" r:id="rId57"/>
    <p:sldId id="315" r:id="rId58"/>
    <p:sldId id="316" r:id="rId59"/>
    <p:sldId id="341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44" r:id="rId75"/>
    <p:sldId id="332" r:id="rId76"/>
    <p:sldId id="334" r:id="rId77"/>
  </p:sldIdLst>
  <p:sldSz cx="9144000" cy="6858000" type="screen4x3"/>
  <p:notesSz cx="6794500" cy="99314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>
        <p:scale>
          <a:sx n="80" d="100"/>
          <a:sy n="80" d="100"/>
        </p:scale>
        <p:origin x="-86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ojtek\Desktop\Nowy%20Arkusz%20programu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Val val="1"/>
          </c:dLbls>
          <c:cat>
            <c:strRef>
              <c:f>Arkusz1!$K$38:$K$45</c:f>
              <c:strCache>
                <c:ptCount val="8"/>
                <c:pt idx="0">
                  <c:v>en. elektryczna</c:v>
                </c:pt>
                <c:pt idx="1">
                  <c:v>drewno</c:v>
                </c:pt>
                <c:pt idx="2">
                  <c:v>węgiel brunatny</c:v>
                </c:pt>
                <c:pt idx="3">
                  <c:v>węgiel  kamienny</c:v>
                </c:pt>
                <c:pt idx="4">
                  <c:v>olej opałowy</c:v>
                </c:pt>
                <c:pt idx="5">
                  <c:v>benzyna</c:v>
                </c:pt>
                <c:pt idx="6">
                  <c:v>LPG</c:v>
                </c:pt>
                <c:pt idx="7">
                  <c:v>gaz ziemny</c:v>
                </c:pt>
              </c:strCache>
            </c:strRef>
          </c:cat>
          <c:val>
            <c:numRef>
              <c:f>Arkusz1!$L$38:$L$45</c:f>
              <c:numCache>
                <c:formatCode>0.000</c:formatCode>
                <c:ptCount val="8"/>
                <c:pt idx="0" formatCode="General">
                  <c:v>6.102999999999998</c:v>
                </c:pt>
                <c:pt idx="1">
                  <c:v>2.4553312000000012</c:v>
                </c:pt>
                <c:pt idx="2">
                  <c:v>2.4501861000000003</c:v>
                </c:pt>
                <c:pt idx="3">
                  <c:v>2.1173205000000013</c:v>
                </c:pt>
                <c:pt idx="4">
                  <c:v>1.6403921000000001</c:v>
                </c:pt>
                <c:pt idx="5">
                  <c:v>1.5348057000000002</c:v>
                </c:pt>
                <c:pt idx="6">
                  <c:v>1.3967828000000004</c:v>
                </c:pt>
                <c:pt idx="7">
                  <c:v>1.2486933999999996</c:v>
                </c:pt>
              </c:numCache>
            </c:numRef>
          </c:val>
        </c:ser>
        <c:shape val="box"/>
        <c:axId val="54368896"/>
        <c:axId val="55153408"/>
        <c:axId val="0"/>
      </c:bar3DChart>
      <c:catAx>
        <c:axId val="54368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55153408"/>
        <c:crosses val="autoZero"/>
        <c:auto val="1"/>
        <c:lblAlgn val="ctr"/>
        <c:lblOffset val="100"/>
      </c:catAx>
      <c:valAx>
        <c:axId val="551534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5436889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6C85-93D8-4677-9AAB-38E1CD28E964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A3BF-5244-40E2-A68D-8FDADE680C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8565-C1EC-4948-A97E-EE6975892377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B872-DDE4-45B4-9CB7-C9574E075B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E342-B02C-47A8-9050-CE0D2627BE99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7F9C-BE9C-4769-9E30-589C2AB4BE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56B2-8D19-47BE-80CE-0DA94B367BFF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29BC-375B-4C11-B010-BFA699F8C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537-9E91-4D2E-9E23-1D041D9B6766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AC9D-BCC2-4D4C-BBE4-D87976B57B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784D-E4DF-437C-9D8B-4F8F1CE75554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1E1C-D4E6-4049-9977-ADA5BFBB42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0D042-4BDB-4328-8125-49E93CB869FD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591F-6336-494C-8DC4-D12203C626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6B0C-BFF2-4FE3-8B6A-89B91E34F36F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777D-3D6E-42AF-B236-C8F09A8424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508D-41FF-4060-87D1-88B69FC341AB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CB50-2CA6-449D-B757-CDA337A4D4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1B48-9862-4F98-84C8-48FE04EAA382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CC7A-A842-45BB-B8CB-295F221CED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66D0-7F03-44A5-9E99-1C118ABB4D4F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EC91-E286-4A38-A489-8077E2E700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A6F810-EB14-4BBC-841B-ADFEF1C87205}" type="datetimeFigureOut">
              <a:rPr lang="pl-PL"/>
              <a:pPr>
                <a:defRPr/>
              </a:pPr>
              <a:t>2015-10-21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333B4-CDF8-4F65-B3C1-C27E04E2AD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mailto:wojciech.pajak@greenkey.p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pole tekstowe 3"/>
          <p:cNvSpPr txBox="1">
            <a:spLocks noChangeArrowheads="1"/>
          </p:cNvSpPr>
          <p:nvPr/>
        </p:nvSpPr>
        <p:spPr bwMode="auto">
          <a:xfrm>
            <a:off x="611188" y="2708275"/>
            <a:ext cx="82089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 b="1">
                <a:latin typeface="Calibri" pitchFamily="34" charset="0"/>
              </a:rPr>
              <a:t>PLAN GOSPODARKI NISKOEMISYJNEJ </a:t>
            </a:r>
          </a:p>
          <a:p>
            <a:r>
              <a:rPr lang="pl-PL" sz="4000" b="1">
                <a:latin typeface="Calibri" pitchFamily="34" charset="0"/>
              </a:rPr>
              <a:t>             DLA GMINY WOLIN</a:t>
            </a:r>
          </a:p>
        </p:txBody>
      </p:sp>
      <p:sp>
        <p:nvSpPr>
          <p:cNvPr id="13314" name="pole tekstowe 4"/>
          <p:cNvSpPr txBox="1">
            <a:spLocks noChangeArrowheads="1"/>
          </p:cNvSpPr>
          <p:nvPr/>
        </p:nvSpPr>
        <p:spPr bwMode="auto">
          <a:xfrm>
            <a:off x="5940425" y="630872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b="1">
                <a:latin typeface="Calibri" pitchFamily="34" charset="0"/>
              </a:rPr>
              <a:t>WOLIN, 28.08.2015r.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6624638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Prostokąt 2"/>
          <p:cNvSpPr>
            <a:spLocks noChangeArrowheads="1"/>
          </p:cNvSpPr>
          <p:nvPr/>
        </p:nvSpPr>
        <p:spPr bwMode="auto">
          <a:xfrm>
            <a:off x="6624638" y="1350963"/>
            <a:ext cx="26273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1 – Elektrownia zawodowa niskoemisyjna 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2 – Duża elektrownia wodna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3 – Mała elektrownia wodna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4 – Elektrownia słoneczna (helioelektrownia) 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5 – Lokalne centrum kontroli i komunikacji (VPP) 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6 – Biogazownia na biomasę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7 – Morska farma wiatrowa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8 – Mikrosieć (microgrid)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9 – Systemy wykorzystujące energię fal i prądów 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10 – Stacja dla pojazdów napędzanych H</a:t>
            </a:r>
            <a:r>
              <a:rPr lang="pl-PL" sz="1000" baseline="-25000">
                <a:latin typeface="Calibri" pitchFamily="34" charset="0"/>
              </a:rPr>
              <a:t>2</a:t>
            </a:r>
            <a:r>
              <a:rPr lang="pl-PL" sz="1000">
                <a:latin typeface="Calibri" pitchFamily="34" charset="0"/>
              </a:rPr>
              <a:t> (lub EV)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11 – Podziemne magazyny sprężonego wodoru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12 – Ogniwa paliwowe (wodorowe) 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13 – (mikro) kogeneracja np. ogniwo paliwowe na H</a:t>
            </a:r>
            <a:r>
              <a:rPr lang="pl-PL" sz="1000" baseline="-25000">
                <a:latin typeface="Calibri" pitchFamily="34" charset="0"/>
              </a:rPr>
              <a:t>2</a:t>
            </a:r>
            <a:r>
              <a:rPr lang="pl-PL" sz="1000">
                <a:latin typeface="Calibri" pitchFamily="34" charset="0"/>
              </a:rPr>
              <a:t/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14 – Zarządzanie stroną popytową (DSM) 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15 – Panele solarne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16 – Mieszkalne jednostki poligeneracyjne (micro CHP)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17 – Nadprzewodnikowy zasobnik energii (SMES)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18 – Akumulatory ciepła lub pompy ciepła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19 – Systemy magazynowania energii (np. CASE)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20 – Podziemne linie przesyłowe (energia &amp; informacje)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21 – Ogniwa fotowoltaiczne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22 – Transformator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23 – Linia wysokiego napięcia prądu stałego (HVDC)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24 – Systemy prognostyczne</a:t>
            </a:r>
            <a:br>
              <a:rPr lang="pl-PL" sz="1000">
                <a:latin typeface="Calibri" pitchFamily="34" charset="0"/>
              </a:rPr>
            </a:br>
            <a:r>
              <a:rPr lang="pl-PL" sz="1000">
                <a:latin typeface="Calibri" pitchFamily="34" charset="0"/>
              </a:rPr>
              <a:t>25 – Nowe usługi (wartość dodana dla odbiorców)</a:t>
            </a: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rostokąt 1"/>
          <p:cNvSpPr>
            <a:spLocks noChangeArrowheads="1"/>
          </p:cNvSpPr>
          <p:nvPr/>
        </p:nvSpPr>
        <p:spPr bwMode="auto">
          <a:xfrm>
            <a:off x="125413" y="1389063"/>
            <a:ext cx="89296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Umożliwienie maksymalnego wykorzystania energii odnawialnej</a:t>
            </a:r>
            <a:r>
              <a:rPr lang="pl-PL" sz="2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- istotą maksymalnego wykorzystania energii odnawialnej jest określenie stanu aktualnego, a następnie ocena możliwości rozwojowych. Ważne jest więc podanie elementów charakterystycznych poszczególnych gałęzi energetyki odnawialnej, w tym m.in.: potencjału energetycznego, lokalizacji, możliwości rozwojowych oraz aspektów prawnych.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57525"/>
            <a:ext cx="27003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619625"/>
            <a:ext cx="230505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919413"/>
            <a:ext cx="28051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4298950"/>
            <a:ext cx="25987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rostokąt 1"/>
          <p:cNvSpPr>
            <a:spLocks noChangeArrowheads="1"/>
          </p:cNvSpPr>
          <p:nvPr/>
        </p:nvSpPr>
        <p:spPr bwMode="auto">
          <a:xfrm>
            <a:off x="107950" y="1341438"/>
            <a:ext cx="89281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Promocja nowych wzorców konsumpcji </a:t>
            </a:r>
            <a:r>
              <a:rPr lang="pl-PL" b="1">
                <a:latin typeface="Calibri" pitchFamily="34" charset="0"/>
              </a:rPr>
              <a:t>– </a:t>
            </a:r>
            <a:r>
              <a:rPr lang="pl-PL">
                <a:latin typeface="Calibri" pitchFamily="34" charset="0"/>
              </a:rPr>
              <a:t>w celu zagwarantowania możliwości zaspokajania podstawowych potrzeb mieszkańców gminy niezbędna jest zmiana niekorzystnych trendów konsumpcji i produkcji, w szczególności poprzez poprawę efektywności wykorzystywania zasobów środowiska (nieodnawialnych i odnawialnych), ograniczanie emisji zanieczyszczeń, a także ograniczenie konsumpcji najbardziej energochłonnych towarów i usług.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955925"/>
            <a:ext cx="34909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Prostokąt 3"/>
          <p:cNvSpPr>
            <a:spLocks noChangeArrowheads="1"/>
          </p:cNvSpPr>
          <p:nvPr/>
        </p:nvSpPr>
        <p:spPr bwMode="auto">
          <a:xfrm>
            <a:off x="323850" y="355600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Wdrażanie nowych, zrównoważonych wzorców konsumpcji musi na stałe być związane z procesem edukacyjnym już na wczesnym etapie kształcenia. Wykształcenie właściwych postaw społecznych, o charakterze prośrodowiskowym, w znacznym stopniu ułatwi wdrażanie innych działań ukierunkowanych na redukcję emisji gazów cieplarnianych.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643063"/>
            <a:ext cx="914400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Ustawa Prawo </a:t>
            </a:r>
            <a:r>
              <a:rPr lang="pl-PL" sz="1600" dirty="0">
                <a:latin typeface="+mn-lt"/>
              </a:rPr>
              <a:t>energetyczne,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Ustawa </a:t>
            </a:r>
            <a:r>
              <a:rPr lang="pl-PL" sz="1600" dirty="0">
                <a:latin typeface="+mn-lt"/>
              </a:rPr>
              <a:t>o efektywności </a:t>
            </a:r>
            <a:r>
              <a:rPr lang="pl-PL" sz="1600" dirty="0">
                <a:latin typeface="+mn-lt"/>
              </a:rPr>
              <a:t>energetycznej,</a:t>
            </a:r>
            <a:endParaRPr lang="pl-PL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Ustawa </a:t>
            </a:r>
            <a:r>
              <a:rPr lang="pl-PL" sz="1600" dirty="0">
                <a:latin typeface="+mn-lt"/>
              </a:rPr>
              <a:t>o odnawialnych źródłach energii </a:t>
            </a:r>
            <a:r>
              <a:rPr lang="pl-PL" sz="1600" dirty="0">
                <a:latin typeface="+mn-lt"/>
              </a:rPr>
              <a:t>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Polityka </a:t>
            </a:r>
            <a:r>
              <a:rPr lang="pl-PL" sz="1600" dirty="0">
                <a:latin typeface="+mn-lt"/>
              </a:rPr>
              <a:t>energetyczna Polski do 2030 </a:t>
            </a:r>
            <a:r>
              <a:rPr lang="pl-PL" sz="1600" dirty="0">
                <a:latin typeface="+mn-lt"/>
              </a:rPr>
              <a:t>r.,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Strategia </a:t>
            </a:r>
            <a:r>
              <a:rPr lang="pl-PL" sz="1600" dirty="0">
                <a:latin typeface="+mn-lt"/>
              </a:rPr>
              <a:t>Rozwoju Kraju </a:t>
            </a:r>
            <a:r>
              <a:rPr lang="pl-PL" sz="1600" dirty="0">
                <a:latin typeface="+mn-lt"/>
              </a:rPr>
              <a:t>2020,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Strategia </a:t>
            </a:r>
            <a:r>
              <a:rPr lang="pl-PL" sz="1600" dirty="0">
                <a:latin typeface="+mn-lt"/>
              </a:rPr>
              <a:t>Bezpieczeństwo Energetyczne i Środowisko. Perspektywa </a:t>
            </a:r>
            <a:r>
              <a:rPr lang="pl-PL" sz="1600" dirty="0">
                <a:latin typeface="+mn-lt"/>
              </a:rPr>
              <a:t>2020,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Krajowy </a:t>
            </a:r>
            <a:r>
              <a:rPr lang="pl-PL" sz="1600" dirty="0">
                <a:latin typeface="+mn-lt"/>
              </a:rPr>
              <a:t>Plan Działania w Zakresie Energii ze Źródeł </a:t>
            </a:r>
            <a:r>
              <a:rPr lang="pl-PL" sz="1600" dirty="0">
                <a:latin typeface="+mn-lt"/>
              </a:rPr>
              <a:t>Odnawialnych,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Koncepcja </a:t>
            </a:r>
            <a:r>
              <a:rPr lang="pl-PL" sz="1600" dirty="0">
                <a:latin typeface="+mn-lt"/>
              </a:rPr>
              <a:t>Przestrzennego Zagospodarowani Kraju 2030 (KPZK 2030</a:t>
            </a:r>
            <a:r>
              <a:rPr lang="pl-PL" sz="1600" dirty="0">
                <a:latin typeface="+mn-lt"/>
              </a:rPr>
              <a:t>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Program </a:t>
            </a:r>
            <a:r>
              <a:rPr lang="pl-PL" sz="1600" dirty="0">
                <a:latin typeface="+mn-lt"/>
              </a:rPr>
              <a:t>Ochrony Środowiska Województwa Zachodniopomorskiego na lata 2012 - 2015 z uwzględnieniem perspektywy na lata 2016 – </a:t>
            </a:r>
            <a:r>
              <a:rPr lang="pl-PL" sz="1600" dirty="0">
                <a:latin typeface="+mn-lt"/>
              </a:rPr>
              <a:t>2019,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Program </a:t>
            </a:r>
            <a:r>
              <a:rPr lang="pl-PL" sz="1600" dirty="0">
                <a:latin typeface="+mn-lt"/>
              </a:rPr>
              <a:t>ochrony powietrza dla stref województwa zachodniopomorskiego, tj. aglomeracji szczecińskiej, miasta Koszalin oraz strefy zachodniopomorskiej – TOM II STREFA </a:t>
            </a:r>
            <a:r>
              <a:rPr lang="pl-PL" sz="1600" dirty="0">
                <a:latin typeface="+mn-lt"/>
              </a:rPr>
              <a:t>ZACHODNIOPOMORSKA,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Strategia </a:t>
            </a:r>
            <a:r>
              <a:rPr lang="pl-PL" sz="1600" dirty="0">
                <a:latin typeface="+mn-lt"/>
              </a:rPr>
              <a:t>rozwoju województwa </a:t>
            </a:r>
            <a:r>
              <a:rPr lang="pl-PL" sz="1600" dirty="0">
                <a:latin typeface="+mn-lt"/>
              </a:rPr>
              <a:t>zachodniopomorskiego,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Regionalny </a:t>
            </a:r>
            <a:r>
              <a:rPr lang="pl-PL" sz="1600" dirty="0">
                <a:latin typeface="+mn-lt"/>
              </a:rPr>
              <a:t>Program Operacyjny Województwa Zachodniopomorskiego 2014-2020,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Powiatowy </a:t>
            </a:r>
            <a:r>
              <a:rPr lang="pl-PL" sz="1600" dirty="0">
                <a:latin typeface="+mn-lt"/>
              </a:rPr>
              <a:t>program ochrony </a:t>
            </a:r>
            <a:r>
              <a:rPr lang="pl-PL" sz="1600" dirty="0">
                <a:latin typeface="+mn-lt"/>
              </a:rPr>
              <a:t>środowiska,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Strategia </a:t>
            </a:r>
            <a:r>
              <a:rPr lang="pl-PL" sz="1600" dirty="0">
                <a:latin typeface="+mn-lt"/>
              </a:rPr>
              <a:t>rozwoju powiatu </a:t>
            </a:r>
            <a:r>
              <a:rPr lang="pl-PL" sz="1600" dirty="0">
                <a:latin typeface="+mn-lt"/>
              </a:rPr>
              <a:t>kamieńskiego,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Program </a:t>
            </a:r>
            <a:r>
              <a:rPr lang="pl-PL" sz="1600" dirty="0">
                <a:latin typeface="+mn-lt"/>
              </a:rPr>
              <a:t>ochrony środowiska dla Gminy </a:t>
            </a:r>
            <a:r>
              <a:rPr lang="pl-PL" sz="1600" dirty="0">
                <a:latin typeface="+mn-lt"/>
              </a:rPr>
              <a:t>Wolin,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+mn-lt"/>
              </a:rPr>
              <a:t>Studium Uwarunkowań </a:t>
            </a:r>
            <a:r>
              <a:rPr lang="pl-PL" sz="1600" dirty="0">
                <a:latin typeface="+mn-lt"/>
              </a:rPr>
              <a:t>i Kierunków Zagospodarowania Przestrzennego Gminy Wolin,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latin typeface="+mn-lt"/>
            </a:endParaRPr>
          </a:p>
        </p:txBody>
      </p:sp>
      <p:sp>
        <p:nvSpPr>
          <p:cNvPr id="25602" name="Prostokąt 2"/>
          <p:cNvSpPr>
            <a:spLocks noChangeArrowheads="1"/>
          </p:cNvSpPr>
          <p:nvPr/>
        </p:nvSpPr>
        <p:spPr bwMode="auto">
          <a:xfrm>
            <a:off x="322263" y="1216025"/>
            <a:ext cx="8499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600" b="1">
                <a:solidFill>
                  <a:srgbClr val="FF0000"/>
                </a:solidFill>
                <a:latin typeface="Calibri" pitchFamily="34" charset="0"/>
              </a:rPr>
              <a:t>SPÓJNOŚĆ PGN Z PRAWODAWSTEM/DOKUMENTAMI Z ZAKRESU EFEKTYWNOŚCI ENERGETYCZNEJ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rostokąt 1"/>
          <p:cNvSpPr>
            <a:spLocks noChangeArrowheads="1"/>
          </p:cNvSpPr>
          <p:nvPr/>
        </p:nvSpPr>
        <p:spPr bwMode="auto">
          <a:xfrm>
            <a:off x="611188" y="1392238"/>
            <a:ext cx="799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>
                <a:solidFill>
                  <a:srgbClr val="FF0000"/>
                </a:solidFill>
                <a:latin typeface="Calibri" pitchFamily="34" charset="0"/>
              </a:rPr>
              <a:t>METODOLOGIA OPRACOWANIA PGN</a:t>
            </a:r>
            <a:endParaRPr lang="pl-PL" sz="36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626" name="Obraz 2" descr="C:\Documents and Settings\Właściciel\Pulpit\bit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060575"/>
            <a:ext cx="5040312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rostokąt 1"/>
          <p:cNvSpPr>
            <a:spLocks noChangeArrowheads="1"/>
          </p:cNvSpPr>
          <p:nvPr/>
        </p:nvSpPr>
        <p:spPr bwMode="auto">
          <a:xfrm>
            <a:off x="17463" y="1196975"/>
            <a:ext cx="91440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Etap Ia Rozpoczęcie – zobowiązania polityczne </a:t>
            </a:r>
            <a:r>
              <a:rPr lang="pl-PL">
                <a:latin typeface="Calibri" pitchFamily="34" charset="0"/>
              </a:rPr>
              <a:t>– niniejszy etap zrealizowany został przez  władzę Gminy Wolin poprzez podjęcie uchwały nr LVI/674/14 Rady Miejskiej w Wolinie z dnia 16 lipca 2014 r. w sprawie wyrażenia zgody na przyjęcie do realizacji Projektu pod nazwą „Plan gospodarki niskoemisyjnej dla Gminy Wolin” oraz przyjęcia środków z Funduszu Spójności</a:t>
            </a:r>
          </a:p>
        </p:txBody>
      </p:sp>
      <p:sp>
        <p:nvSpPr>
          <p:cNvPr id="27650" name="Prostokąt 3"/>
          <p:cNvSpPr>
            <a:spLocks noChangeArrowheads="1"/>
          </p:cNvSpPr>
          <p:nvPr/>
        </p:nvSpPr>
        <p:spPr bwMode="auto">
          <a:xfrm>
            <a:off x="0" y="2559050"/>
            <a:ext cx="41402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By zapewnić sukces procesu wdrażania zapisów PGN konieczne jest odpowiednie wsparcie polityczne na najwyższym lokalnym szczeblu. Kluczowi decydenci władz lokalnych powinni wspierać proces implementacji poprzez udostępnienie/poszukiwanie odpowiednich środków. Kluczowe jest ich zaangażowanie oraz akceptacja PGN zobowiązując się tym samym do wdrażania przedsięwzięć ograniczających emisję gazów cieplarnianych, zwiększenie efektywności energetycznej oraz wykorzystywania energii ze źródeł odnawialnych.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2501900"/>
            <a:ext cx="460851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załka w dół 7"/>
          <p:cNvSpPr/>
          <p:nvPr/>
        </p:nvSpPr>
        <p:spPr>
          <a:xfrm>
            <a:off x="3595688" y="4718050"/>
            <a:ext cx="2160587" cy="208756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rostokąt 1"/>
          <p:cNvSpPr>
            <a:spLocks noChangeArrowheads="1"/>
          </p:cNvSpPr>
          <p:nvPr/>
        </p:nvSpPr>
        <p:spPr bwMode="auto">
          <a:xfrm>
            <a:off x="0" y="1412875"/>
            <a:ext cx="91090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Etap Ib Rozpoczęcie – adaptacja struktur administracyjnych gminy </a:t>
            </a:r>
            <a:r>
              <a:rPr lang="pl-PL">
                <a:latin typeface="Calibri" pitchFamily="34" charset="0"/>
              </a:rPr>
              <a:t>- wdrażanie przedsięwzięć wymaga współpracy pomiędzy wieloma wydziałami lokalnej administracji odpowiadającymi m.in. za ochronę środowiska, planowanie przestrzenne, budżet gminy, administrację obiektów gminnych, transport itd. Dlatego też ważne jest wskazanie jednostki w urzędzie odpowiadającej za realizację Planu. W szczególności chodzi o koordynację prac pomiędzy politykami, wydziałami oraz jednostkami zewnętrznymi.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075" y="3279775"/>
            <a:ext cx="3590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załka w dół 3"/>
          <p:cNvSpPr/>
          <p:nvPr/>
        </p:nvSpPr>
        <p:spPr>
          <a:xfrm>
            <a:off x="3470275" y="4710113"/>
            <a:ext cx="2160588" cy="20875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196975"/>
            <a:ext cx="9109075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Etap </a:t>
            </a:r>
            <a:r>
              <a:rPr lang="pl-PL" sz="2000" b="1" dirty="0" err="1">
                <a:solidFill>
                  <a:srgbClr val="FF0000"/>
                </a:solidFill>
                <a:latin typeface="+mn-lt"/>
              </a:rPr>
              <a:t>Ic</a:t>
            </a:r>
            <a:r>
              <a:rPr lang="pl-PL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+mn-lt"/>
              </a:rPr>
              <a:t>Rozpoczęcie – budowanie wsparcia interesariuszy </a:t>
            </a:r>
            <a:r>
              <a:rPr lang="pl-PL" dirty="0">
                <a:latin typeface="+mn-lt"/>
              </a:rPr>
              <a:t>- wsparcie interesariuszy jest ważne z kilku </a:t>
            </a:r>
            <a:r>
              <a:rPr lang="pl-PL" dirty="0">
                <a:latin typeface="+mn-lt"/>
              </a:rPr>
              <a:t>powodów: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decyzje </a:t>
            </a:r>
            <a:r>
              <a:rPr lang="pl-PL" dirty="0">
                <a:latin typeface="+mn-lt"/>
              </a:rPr>
              <a:t>podejmowane wspólnie z zainteresowanymi podmiotami mają większe szanse </a:t>
            </a:r>
            <a:r>
              <a:rPr lang="pl-PL" dirty="0">
                <a:latin typeface="+mn-lt"/>
              </a:rPr>
              <a:t>powodzenia,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współpraca </a:t>
            </a:r>
            <a:r>
              <a:rPr lang="pl-PL" dirty="0">
                <a:latin typeface="+mn-lt"/>
              </a:rPr>
              <a:t>pomiędzy podmiotami zapewnia realizację długoterminowych </a:t>
            </a:r>
            <a:r>
              <a:rPr lang="pl-PL" dirty="0">
                <a:latin typeface="+mn-lt"/>
              </a:rPr>
              <a:t>działań,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akceptacja </a:t>
            </a:r>
            <a:r>
              <a:rPr lang="pl-PL" dirty="0">
                <a:latin typeface="+mn-lt"/>
              </a:rPr>
              <a:t>planu przez podmioty zainteresowane jest często niezbędna do wypełnienia zobowiązań.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Obecnie do podmiotów wspierających PGN na terenie </a:t>
            </a:r>
            <a:r>
              <a:rPr lang="pl-PL" dirty="0">
                <a:latin typeface="+mn-lt"/>
              </a:rPr>
              <a:t>Gminy Wolin zaliczyć </a:t>
            </a:r>
            <a:r>
              <a:rPr lang="pl-PL" dirty="0">
                <a:latin typeface="+mn-lt"/>
              </a:rPr>
              <a:t>można m.in.: </a:t>
            </a:r>
            <a:r>
              <a:rPr lang="pl-PL" b="1" dirty="0">
                <a:latin typeface="+mn-lt"/>
              </a:rPr>
              <a:t>Burmistrza Wolina</a:t>
            </a:r>
            <a:r>
              <a:rPr lang="pl-PL" dirty="0">
                <a:latin typeface="+mn-lt"/>
              </a:rPr>
              <a:t>, </a:t>
            </a:r>
            <a:r>
              <a:rPr lang="pl-PL" b="1" dirty="0">
                <a:latin typeface="+mn-lt"/>
              </a:rPr>
              <a:t>Enea Operator</a:t>
            </a:r>
            <a:r>
              <a:rPr lang="pl-PL" dirty="0">
                <a:latin typeface="+mn-lt"/>
              </a:rPr>
              <a:t>, </a:t>
            </a:r>
            <a:r>
              <a:rPr lang="pl-PL" b="1" dirty="0">
                <a:latin typeface="+mn-lt"/>
              </a:rPr>
              <a:t>Polska Spółka Gazownictwa Sp. z o.o.</a:t>
            </a:r>
            <a:r>
              <a:rPr lang="pl-PL" dirty="0">
                <a:latin typeface="+mn-lt"/>
              </a:rPr>
              <a:t>,</a:t>
            </a:r>
            <a:r>
              <a:rPr lang="pl-PL" b="1" dirty="0">
                <a:latin typeface="+mn-lt"/>
              </a:rPr>
              <a:t> SM Słowianin, </a:t>
            </a:r>
            <a:r>
              <a:rPr lang="pl-PL" b="1" dirty="0" err="1">
                <a:latin typeface="+mn-lt"/>
              </a:rPr>
              <a:t>ZGKiM</a:t>
            </a:r>
            <a:r>
              <a:rPr lang="pl-PL" b="1" dirty="0">
                <a:latin typeface="+mn-lt"/>
              </a:rPr>
              <a:t> </a:t>
            </a:r>
            <a:r>
              <a:rPr lang="pl-PL" b="1" dirty="0">
                <a:latin typeface="+mn-lt"/>
              </a:rPr>
              <a:t>w Wolinie, Starostwo Powiatowe, jednostki organizacyjne gminy.</a:t>
            </a:r>
            <a:endParaRPr lang="pl-PL" b="1" dirty="0">
              <a:latin typeface="+mn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75" y="4202113"/>
            <a:ext cx="49561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załka w dół 3"/>
          <p:cNvSpPr/>
          <p:nvPr/>
        </p:nvSpPr>
        <p:spPr>
          <a:xfrm>
            <a:off x="3473450" y="4783138"/>
            <a:ext cx="2160588" cy="20875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rostokąt 1"/>
          <p:cNvSpPr>
            <a:spLocks noChangeArrowheads="1"/>
          </p:cNvSpPr>
          <p:nvPr/>
        </p:nvSpPr>
        <p:spPr bwMode="auto">
          <a:xfrm>
            <a:off x="0" y="13398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Etap IIa Planowanie – ocena obecnej sytuacji: gdzie jesteśmy? </a:t>
            </a:r>
            <a:r>
              <a:rPr lang="pl-PL">
                <a:latin typeface="Calibri" pitchFamily="34" charset="0"/>
              </a:rPr>
              <a:t>- w skład tego etapu wchodzą wszystkie elementy opracowywania PGN, a w szczególności analiza przepisów prawnych, opracowanie inwentaryzacji emisji bazowej oraz wskazanie obszarów problemowych.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2293938"/>
            <a:ext cx="59531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załka w dół 3"/>
          <p:cNvSpPr/>
          <p:nvPr/>
        </p:nvSpPr>
        <p:spPr>
          <a:xfrm>
            <a:off x="3417888" y="4810125"/>
            <a:ext cx="2160587" cy="208756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rostokąt 1"/>
          <p:cNvSpPr>
            <a:spLocks noChangeArrowheads="1"/>
          </p:cNvSpPr>
          <p:nvPr/>
        </p:nvSpPr>
        <p:spPr bwMode="auto">
          <a:xfrm>
            <a:off x="0" y="15573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Etap IIb Planowanie – ustanowienie wizji długoterminowej: dokąd chcemy zmierzać ? </a:t>
            </a:r>
            <a:r>
              <a:rPr lang="pl-PL">
                <a:latin typeface="Calibri" pitchFamily="34" charset="0"/>
              </a:rPr>
              <a:t>- wizja powinna być zgodna z kierunkami rozwoju gminy, przedstawiając sposoby osiągnięcia celu ograniczenia emisji CO</a:t>
            </a:r>
            <a:r>
              <a:rPr lang="pl-PL" baseline="-25000">
                <a:latin typeface="Calibri" pitchFamily="34" charset="0"/>
              </a:rPr>
              <a:t>2</a:t>
            </a:r>
            <a:r>
              <a:rPr lang="pl-PL">
                <a:latin typeface="Calibri" pitchFamily="34" charset="0"/>
              </a:rPr>
              <a:t> względem przyjętego roku bazowego.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708275"/>
            <a:ext cx="4252913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załka w dół 3"/>
          <p:cNvSpPr/>
          <p:nvPr/>
        </p:nvSpPr>
        <p:spPr>
          <a:xfrm>
            <a:off x="3417888" y="4738688"/>
            <a:ext cx="2160587" cy="208756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412875"/>
            <a:ext cx="9144000" cy="523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atin typeface="+mn-lt"/>
              </a:rPr>
              <a:t>DOFINANSOWANIE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atin typeface="+mn-lt"/>
              </a:rPr>
              <a:t>NARODOWY FUNDUSZ OCHRONY ŚRODOWISKA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atin typeface="+mn-lt"/>
              </a:rPr>
              <a:t> I GOSPODARKI WODNEJ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>
                <a:latin typeface="+mn-lt"/>
              </a:rPr>
              <a:t>Konkurs </a:t>
            </a:r>
            <a:r>
              <a:rPr lang="pl-PL" i="1" dirty="0">
                <a:latin typeface="+mn-lt"/>
              </a:rPr>
              <a:t>nr 2/</a:t>
            </a:r>
            <a:r>
              <a:rPr lang="pl-PL" i="1" dirty="0" err="1">
                <a:latin typeface="+mn-lt"/>
              </a:rPr>
              <a:t>POIiŚ</a:t>
            </a:r>
            <a:r>
              <a:rPr lang="pl-PL" i="1" dirty="0">
                <a:latin typeface="+mn-lt"/>
              </a:rPr>
              <a:t>/9.3/2013 w ramach IX osi priorytetu Programu Operacyjnego Infrastruktura i Środowisko 2007-2013 Infrastruktura energetyczna przyjazna środowisku i efektywność energetyczna, Działanie 9.3. Termomodernizacja obiektów użyteczności publicznej – plany gospodarki niskoemisyjnej</a:t>
            </a:r>
            <a:r>
              <a:rPr lang="pl-PL" i="1" dirty="0"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atin typeface="+mn-lt"/>
              </a:rPr>
              <a:t>ELEMENTY  OBLIGATORYJNE: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solidFill>
                  <a:srgbClr val="FF0000"/>
                </a:solidFill>
                <a:latin typeface="+mn-lt"/>
              </a:rPr>
              <a:t>PLAN GOSPODARKI NISKOEMISYJNEJ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solidFill>
                  <a:srgbClr val="FF0000"/>
                </a:solidFill>
                <a:latin typeface="+mn-lt"/>
              </a:rPr>
              <a:t>BAZA DANYCH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solidFill>
                  <a:srgbClr val="FF0000"/>
                </a:solidFill>
                <a:latin typeface="+mn-lt"/>
              </a:rPr>
              <a:t>SZKOLENIE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solidFill>
                  <a:srgbClr val="FF0000"/>
                </a:solidFill>
                <a:latin typeface="+mn-lt"/>
              </a:rPr>
              <a:t>INFORMACJA I PROMOCJA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rostokąt 1"/>
          <p:cNvSpPr>
            <a:spLocks noChangeArrowheads="1"/>
          </p:cNvSpPr>
          <p:nvPr/>
        </p:nvSpPr>
        <p:spPr bwMode="auto">
          <a:xfrm>
            <a:off x="66675" y="2636838"/>
            <a:ext cx="89995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Etap IIc Planowanie – opracowanie planu</a:t>
            </a:r>
            <a:r>
              <a:rPr lang="pl-PL" sz="2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- opracowanie PGN jest wstępem do działań ograniczających emisję CO</a:t>
            </a:r>
            <a:r>
              <a:rPr lang="pl-PL" baseline="-25000">
                <a:latin typeface="Calibri" pitchFamily="34" charset="0"/>
              </a:rPr>
              <a:t>2</a:t>
            </a:r>
            <a:r>
              <a:rPr lang="pl-PL">
                <a:latin typeface="Calibri" pitchFamily="34" charset="0"/>
              </a:rPr>
              <a:t>. Plan powinien zawierać kluczowe działania oraz ramy czasowe tych działań na przestrzeni poszczególnych lat. Powinien także zawierać elementy analizy ryzyka wdrażania działań związanych z implementacją działań. Ważne by Plan zawierał szacowane koszty przedsięwzięć oraz opisywał możliwe źródła finansowania.</a:t>
            </a:r>
          </a:p>
        </p:txBody>
      </p:sp>
      <p:sp>
        <p:nvSpPr>
          <p:cNvPr id="3" name="Strzałka w dół 2"/>
          <p:cNvSpPr/>
          <p:nvPr/>
        </p:nvSpPr>
        <p:spPr>
          <a:xfrm>
            <a:off x="3417888" y="4292600"/>
            <a:ext cx="2160587" cy="20891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rostokąt 2"/>
          <p:cNvSpPr>
            <a:spLocks noChangeArrowheads="1"/>
          </p:cNvSpPr>
          <p:nvPr/>
        </p:nvSpPr>
        <p:spPr bwMode="auto">
          <a:xfrm>
            <a:off x="120650" y="1196975"/>
            <a:ext cx="9001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Etap IId Planowanie – zatwierdzenie planu </a:t>
            </a:r>
            <a:r>
              <a:rPr lang="pl-PL">
                <a:latin typeface="Calibri" pitchFamily="34" charset="0"/>
              </a:rPr>
              <a:t>-</a:t>
            </a:r>
            <a:r>
              <a:rPr lang="pl-PL" b="1"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plan powinien być zaakceptowany przez lokalne władze poprzez jego przyjęcie uchwałą Rady Miasta.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538" y="1846263"/>
            <a:ext cx="4824412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załka w dół 6"/>
          <p:cNvSpPr/>
          <p:nvPr/>
        </p:nvSpPr>
        <p:spPr>
          <a:xfrm>
            <a:off x="3541713" y="4746625"/>
            <a:ext cx="2159000" cy="208756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rostokąt 1"/>
          <p:cNvSpPr>
            <a:spLocks noChangeArrowheads="1"/>
          </p:cNvSpPr>
          <p:nvPr/>
        </p:nvSpPr>
        <p:spPr bwMode="auto">
          <a:xfrm>
            <a:off x="-3175" y="13636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Etap III Wdrożenie działań </a:t>
            </a:r>
            <a:r>
              <a:rPr lang="pl-PL">
                <a:latin typeface="Calibri" pitchFamily="34" charset="0"/>
              </a:rPr>
              <a:t>– jest to najdłuższy i najbardziej skomplikowany etap ze wszystkich kroków związanych z ograniczeniem emisji gazów cieplarnianych. Istotne jest określenie odpowiedzialności podmiotów i środków niezbędnych do wykonania Planu.</a:t>
            </a:r>
          </a:p>
        </p:txBody>
      </p:sp>
      <p:sp>
        <p:nvSpPr>
          <p:cNvPr id="3" name="Strzałka w dół 2"/>
          <p:cNvSpPr/>
          <p:nvPr/>
        </p:nvSpPr>
        <p:spPr>
          <a:xfrm>
            <a:off x="3492500" y="2317750"/>
            <a:ext cx="1585913" cy="122396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-3175" y="35242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Etap IV Monitorowanie i raportowanie </a:t>
            </a:r>
            <a:r>
              <a:rPr lang="pl-PL">
                <a:latin typeface="Calibri" pitchFamily="34" charset="0"/>
              </a:rPr>
              <a:t>- monitoring powinien odpowiednio określać stopień adaptacji planu w strukturze i działaniach Gminy. Niezbędne jest wykorzystanie odpowiednich wskaźników pozwalających określić postęp osiągania zakładanych celów.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535488"/>
            <a:ext cx="2292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rostokąt 1"/>
          <p:cNvSpPr>
            <a:spLocks noChangeArrowheads="1"/>
          </p:cNvSpPr>
          <p:nvPr/>
        </p:nvSpPr>
        <p:spPr bwMode="auto">
          <a:xfrm>
            <a:off x="0" y="14684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WDRAŻANIE PLANU GOSPODARKI NISKOEMISYJNEJ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2060575"/>
            <a:ext cx="9109075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+mn-lt"/>
              </a:rPr>
              <a:t>stanowisko ds. gospodarki niskoemisyjnej </a:t>
            </a:r>
            <a:endParaRPr lang="pl-PL" sz="2000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prowadzenie </a:t>
            </a:r>
            <a:r>
              <a:rPr lang="pl-PL" dirty="0">
                <a:latin typeface="+mn-lt"/>
              </a:rPr>
              <a:t>działań związanych z realizacją poszczególnych zadań zawartych w </a:t>
            </a:r>
            <a:r>
              <a:rPr lang="pl-PL" dirty="0">
                <a:latin typeface="+mn-lt"/>
              </a:rPr>
              <a:t>Planie;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ubieganie </a:t>
            </a:r>
            <a:r>
              <a:rPr lang="pl-PL" dirty="0">
                <a:latin typeface="+mn-lt"/>
              </a:rPr>
              <a:t>się o środki na inwestycje </a:t>
            </a:r>
            <a:r>
              <a:rPr lang="pl-PL" dirty="0">
                <a:latin typeface="+mn-lt"/>
              </a:rPr>
              <a:t>niskoemisyjne,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coroczne </a:t>
            </a:r>
            <a:r>
              <a:rPr lang="pl-PL" dirty="0">
                <a:latin typeface="+mn-lt"/>
              </a:rPr>
              <a:t>kontrolowanie stopnia realizacji celów </a:t>
            </a:r>
            <a:r>
              <a:rPr lang="pl-PL" dirty="0">
                <a:latin typeface="+mn-lt"/>
              </a:rPr>
              <a:t>Planu;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gromadzenie </a:t>
            </a:r>
            <a:r>
              <a:rPr lang="pl-PL" dirty="0">
                <a:latin typeface="+mn-lt"/>
              </a:rPr>
              <a:t>danych niezbędnych do weryfikacji </a:t>
            </a:r>
            <a:r>
              <a:rPr lang="pl-PL" dirty="0">
                <a:latin typeface="+mn-lt"/>
              </a:rPr>
              <a:t>postępów;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monitorowanie </a:t>
            </a:r>
            <a:r>
              <a:rPr lang="pl-PL" dirty="0">
                <a:latin typeface="+mn-lt"/>
              </a:rPr>
              <a:t>sytuacji energetycznej na terenie </a:t>
            </a:r>
            <a:r>
              <a:rPr lang="pl-PL" dirty="0">
                <a:latin typeface="+mn-lt"/>
              </a:rPr>
              <a:t>gminy;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sporządzanie </a:t>
            </a:r>
            <a:r>
              <a:rPr lang="pl-PL" dirty="0">
                <a:latin typeface="+mn-lt"/>
              </a:rPr>
              <a:t>raportów z przeprowadzanych </a:t>
            </a:r>
            <a:r>
              <a:rPr lang="pl-PL" dirty="0">
                <a:latin typeface="+mn-lt"/>
              </a:rPr>
              <a:t>działań;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rozwijanie </a:t>
            </a:r>
            <a:r>
              <a:rPr lang="pl-PL" dirty="0">
                <a:latin typeface="+mn-lt"/>
              </a:rPr>
              <a:t>zagadnień zarządzania energią w gminie oraz planowania energetycznego na szczeblu </a:t>
            </a:r>
            <a:r>
              <a:rPr lang="pl-PL" dirty="0">
                <a:latin typeface="+mn-lt"/>
              </a:rPr>
              <a:t>lokalnym;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planowanie </a:t>
            </a:r>
            <a:r>
              <a:rPr lang="pl-PL" dirty="0">
                <a:latin typeface="+mn-lt"/>
              </a:rPr>
              <a:t>i przeprowadzanie działań edukacyjnych oraz informacyjnych w zakresie racjonalnego gospodarowania energią, upowszechniania transportu publicznego i zasad Eco-</a:t>
            </a:r>
            <a:r>
              <a:rPr lang="pl-PL" dirty="0" err="1">
                <a:latin typeface="+mn-lt"/>
              </a:rPr>
              <a:t>drivingu</a:t>
            </a:r>
            <a:r>
              <a:rPr lang="pl-PL" dirty="0">
                <a:latin typeface="+mn-lt"/>
              </a:rPr>
              <a:t>, ochrony środowiska </a:t>
            </a:r>
            <a:r>
              <a:rPr lang="pl-PL" dirty="0">
                <a:latin typeface="+mn-lt"/>
              </a:rPr>
              <a:t>naturalnego;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przygotowanie </a:t>
            </a:r>
            <a:r>
              <a:rPr lang="pl-PL" dirty="0">
                <a:latin typeface="+mn-lt"/>
              </a:rPr>
              <a:t>propozycji kolejnych działań w perspektywie kolejnych lat realizacji Planu.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628775"/>
            <a:ext cx="9109075" cy="45545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+mn-lt"/>
              </a:rPr>
              <a:t>Wskazówki:</a:t>
            </a:r>
            <a:endParaRPr lang="pl-PL" sz="2000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przyjęcie podejścia projektowego: kontrola terminów, kontrola finansowa, planowanie, analiza odchyleń od planu i zarządzanie ryzykiem. Zastosowanie procedury zarządzania </a:t>
            </a:r>
            <a:r>
              <a:rPr lang="pl-PL" dirty="0">
                <a:latin typeface="+mn-lt"/>
              </a:rPr>
              <a:t>jakością;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podzielenie </a:t>
            </a:r>
            <a:r>
              <a:rPr lang="pl-PL" dirty="0">
                <a:latin typeface="+mn-lt"/>
              </a:rPr>
              <a:t>projektu na części i wybranie osób odpowiedzialnych za ich </a:t>
            </a:r>
            <a:r>
              <a:rPr lang="pl-PL" dirty="0">
                <a:latin typeface="+mn-lt"/>
              </a:rPr>
              <a:t>realizację;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ustalenie </a:t>
            </a:r>
            <a:r>
              <a:rPr lang="pl-PL" dirty="0">
                <a:latin typeface="+mn-lt"/>
              </a:rPr>
              <a:t>kalendarza spotkań z interesariuszami. Spotkania te mogą zaowocować interesującymi pomysłami oraz pomóc wykryć przyszłe bariery </a:t>
            </a:r>
            <a:r>
              <a:rPr lang="pl-PL" dirty="0">
                <a:latin typeface="+mn-lt"/>
              </a:rPr>
              <a:t>społeczne;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przewidywanie </a:t>
            </a:r>
            <a:r>
              <a:rPr lang="pl-PL" dirty="0">
                <a:latin typeface="+mn-lt"/>
              </a:rPr>
              <a:t>przyszłych wydarzeń oraz branie pod uwagę pertraktacji i kroków administracyjnych, które mogą okazać się konieczne przed rozpoczęciem realizacji projektu. Zwykle autoryzacja i zatwierdzenie projektów publicznych wymaga sporo </a:t>
            </a:r>
            <a:r>
              <a:rPr lang="pl-PL" dirty="0">
                <a:latin typeface="+mn-lt"/>
              </a:rPr>
              <a:t>czasu;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zaproponowanie</a:t>
            </a:r>
            <a:r>
              <a:rPr lang="pl-PL" dirty="0">
                <a:latin typeface="+mn-lt"/>
              </a:rPr>
              <a:t>, zatwierdzenie i wprowadzenie w życie programu szkoleniowego skierowanego przynajmniej do tych osób, które są bezpośrednio zaangażowane we wdrażanie </a:t>
            </a:r>
            <a:r>
              <a:rPr lang="pl-PL" dirty="0">
                <a:latin typeface="+mn-lt"/>
              </a:rPr>
              <a:t>Planu;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motywowanie </a:t>
            </a:r>
            <a:r>
              <a:rPr lang="pl-PL" dirty="0">
                <a:latin typeface="+mn-lt"/>
              </a:rPr>
              <a:t>swojego </a:t>
            </a:r>
            <a:r>
              <a:rPr lang="pl-PL" dirty="0">
                <a:latin typeface="+mn-lt"/>
              </a:rPr>
              <a:t>zespołu;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regularne </a:t>
            </a:r>
            <a:r>
              <a:rPr lang="pl-PL" dirty="0">
                <a:latin typeface="+mn-lt"/>
              </a:rPr>
              <a:t>informowanie Rady </a:t>
            </a:r>
            <a:r>
              <a:rPr lang="pl-PL" dirty="0">
                <a:latin typeface="+mn-lt"/>
              </a:rPr>
              <a:t>Miasta </a:t>
            </a:r>
            <a:r>
              <a:rPr lang="pl-PL" dirty="0">
                <a:latin typeface="+mn-lt"/>
              </a:rPr>
              <a:t>o postępach, by poczuli się współodpowiedzialni za osiągane sukcesy lub porażki i zaangażowali się we wdrażanie Planu.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rostokąt 1"/>
          <p:cNvSpPr>
            <a:spLocks noChangeArrowheads="1"/>
          </p:cNvSpPr>
          <p:nvPr/>
        </p:nvSpPr>
        <p:spPr bwMode="auto">
          <a:xfrm>
            <a:off x="14288" y="1341438"/>
            <a:ext cx="9129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MONITOROWANIE PLANU GOSPODARKI NISKOEMISYJNEJ</a:t>
            </a:r>
          </a:p>
        </p:txBody>
      </p:sp>
      <p:pic>
        <p:nvPicPr>
          <p:cNvPr id="37890" name="Obraz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22450"/>
            <a:ext cx="467677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Prostokąt 3"/>
          <p:cNvSpPr>
            <a:spLocks noChangeArrowheads="1"/>
          </p:cNvSpPr>
          <p:nvPr/>
        </p:nvSpPr>
        <p:spPr bwMode="auto">
          <a:xfrm>
            <a:off x="5213350" y="1893888"/>
            <a:ext cx="38512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latin typeface="Calibri" pitchFamily="34" charset="0"/>
              </a:rPr>
              <a:t>ZAPLANUJ</a:t>
            </a:r>
            <a:r>
              <a:rPr lang="pl-PL">
                <a:latin typeface="Calibri" pitchFamily="34" charset="0"/>
              </a:rPr>
              <a:t> </a:t>
            </a:r>
            <a:r>
              <a:rPr lang="pl-PL" i="1">
                <a:latin typeface="Calibri" pitchFamily="34" charset="0"/>
              </a:rPr>
              <a:t>(ang. Plan): </a:t>
            </a:r>
            <a:r>
              <a:rPr lang="pl-PL">
                <a:latin typeface="Calibri" pitchFamily="34" charset="0"/>
              </a:rPr>
              <a:t>Zaplanuj lepszy sposób działania, lepszą metodę.</a:t>
            </a:r>
          </a:p>
          <a:p>
            <a:endParaRPr lang="pl-PL">
              <a:latin typeface="Calibri" pitchFamily="34" charset="0"/>
            </a:endParaRPr>
          </a:p>
          <a:p>
            <a:r>
              <a:rPr lang="pl-PL" b="1">
                <a:latin typeface="Calibri" pitchFamily="34" charset="0"/>
              </a:rPr>
              <a:t>WYKONAJ, ZRÓB </a:t>
            </a:r>
            <a:r>
              <a:rPr lang="pl-PL" i="1">
                <a:latin typeface="Calibri" pitchFamily="34" charset="0"/>
              </a:rPr>
              <a:t>(ang. Do): </a:t>
            </a:r>
            <a:r>
              <a:rPr lang="pl-PL">
                <a:latin typeface="Calibri" pitchFamily="34" charset="0"/>
              </a:rPr>
              <a:t>Zrealizuj plan na próbę.</a:t>
            </a:r>
          </a:p>
          <a:p>
            <a:endParaRPr lang="pl-PL">
              <a:latin typeface="Calibri" pitchFamily="34" charset="0"/>
            </a:endParaRPr>
          </a:p>
          <a:p>
            <a:r>
              <a:rPr lang="pl-PL" b="1">
                <a:latin typeface="Calibri" pitchFamily="34" charset="0"/>
              </a:rPr>
              <a:t>SPRAWDŹ</a:t>
            </a:r>
            <a:r>
              <a:rPr lang="pl-PL">
                <a:latin typeface="Calibri" pitchFamily="34" charset="0"/>
              </a:rPr>
              <a:t> </a:t>
            </a:r>
            <a:r>
              <a:rPr lang="pl-PL" i="1">
                <a:latin typeface="Calibri" pitchFamily="34" charset="0"/>
              </a:rPr>
              <a:t>(ang. Check)</a:t>
            </a:r>
            <a:r>
              <a:rPr lang="pl-PL">
                <a:latin typeface="Calibri" pitchFamily="34" charset="0"/>
              </a:rPr>
              <a:t>: Zbadaj, czy rzeczywiście nowy sposób działania przynosi lepsze rezultaty.</a:t>
            </a:r>
          </a:p>
          <a:p>
            <a:endParaRPr lang="pl-PL">
              <a:latin typeface="Calibri" pitchFamily="34" charset="0"/>
            </a:endParaRPr>
          </a:p>
          <a:p>
            <a:r>
              <a:rPr lang="pl-PL" b="1">
                <a:latin typeface="Calibri" pitchFamily="34" charset="0"/>
              </a:rPr>
              <a:t>POPRAW</a:t>
            </a:r>
            <a:r>
              <a:rPr lang="pl-PL">
                <a:latin typeface="Calibri" pitchFamily="34" charset="0"/>
              </a:rPr>
              <a:t> </a:t>
            </a:r>
            <a:r>
              <a:rPr lang="pl-PL" i="1">
                <a:latin typeface="Calibri" pitchFamily="34" charset="0"/>
              </a:rPr>
              <a:t>(ang. Act): </a:t>
            </a:r>
            <a:r>
              <a:rPr lang="pl-PL">
                <a:latin typeface="Calibri" pitchFamily="34" charset="0"/>
              </a:rPr>
              <a:t>Jeśli nowy sposób działania przynosi lepsze rezultaty, uznaj go za normę (obowiązującą procedurę), zestandaryzuj i monitoruj jego stosowanie.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341438"/>
            <a:ext cx="9109075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Wskaźniki główne (strategiczne):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poziom redukcji emisji CO</a:t>
            </a:r>
            <a:r>
              <a:rPr lang="pl-PL" b="1" baseline="-25000" dirty="0">
                <a:latin typeface="+mn-lt"/>
              </a:rPr>
              <a:t>2</a:t>
            </a:r>
            <a:r>
              <a:rPr lang="pl-PL" b="1" dirty="0">
                <a:latin typeface="+mn-lt"/>
              </a:rPr>
              <a:t> z terenu </a:t>
            </a:r>
            <a:r>
              <a:rPr lang="pl-PL" b="1" dirty="0">
                <a:latin typeface="+mn-lt"/>
              </a:rPr>
              <a:t>gminy w </a:t>
            </a:r>
            <a:r>
              <a:rPr lang="pl-PL" b="1" dirty="0">
                <a:latin typeface="+mn-lt"/>
              </a:rPr>
              <a:t>roku raportowania, odniesiony do roku </a:t>
            </a:r>
            <a:r>
              <a:rPr lang="pl-PL" b="1" dirty="0">
                <a:latin typeface="+mn-lt"/>
              </a:rPr>
              <a:t>bazowego,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poziom </a:t>
            </a:r>
            <a:r>
              <a:rPr lang="pl-PL" b="1" dirty="0">
                <a:latin typeface="+mn-lt"/>
              </a:rPr>
              <a:t>redukcji zużycia energii finalnej w stosunku do roku </a:t>
            </a:r>
            <a:r>
              <a:rPr lang="pl-PL" b="1" dirty="0">
                <a:latin typeface="+mn-lt"/>
              </a:rPr>
              <a:t>bazowego,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udział </a:t>
            </a:r>
            <a:r>
              <a:rPr lang="pl-PL" b="1" dirty="0">
                <a:latin typeface="+mn-lt"/>
              </a:rPr>
              <a:t>zużytej energii pochodzącej ze źródeł odnawialnych w stosunku do roku </a:t>
            </a:r>
            <a:r>
              <a:rPr lang="pl-PL" b="1" dirty="0">
                <a:latin typeface="+mn-lt"/>
              </a:rPr>
              <a:t>bazowego.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Wskaźniki </a:t>
            </a:r>
            <a:r>
              <a:rPr lang="pl-PL" b="1" dirty="0">
                <a:latin typeface="+mn-lt"/>
              </a:rPr>
              <a:t>pomocnicze: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Zużycie energii elektrycznej (kWh/rok, </a:t>
            </a:r>
            <a:r>
              <a:rPr lang="pl-PL" b="1" dirty="0" err="1">
                <a:latin typeface="+mn-lt"/>
              </a:rPr>
              <a:t>MWh</a:t>
            </a:r>
            <a:r>
              <a:rPr lang="pl-PL" b="1" dirty="0">
                <a:latin typeface="+mn-lt"/>
              </a:rPr>
              <a:t>/rok) – dane ENEA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Łączne ,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W podziale na sektory: przemysł, handel i usługi, gospodarstwa domowe,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Oświetlenie uliczne (Urząd Miasta),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Infrastruktura wod.-kan. (</a:t>
            </a:r>
            <a:r>
              <a:rPr lang="pl-PL" b="1" dirty="0">
                <a:latin typeface="+mn-lt"/>
              </a:rPr>
              <a:t>P</a:t>
            </a:r>
            <a:r>
              <a:rPr lang="pl-PL" b="1" dirty="0">
                <a:latin typeface="+mn-lt"/>
              </a:rPr>
              <a:t>K),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Budynki gminne (Urząd Miasta, jednostki organizacyjne).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Zużycie gaz ziemnego – dane Polska Spółka Gazownictwa (m3/rok)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Łączne,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W podziale na sektory: przemysł, handel i usługi, gospodarstwa domowe</a:t>
            </a:r>
            <a:r>
              <a:rPr lang="pl-PL" b="1" dirty="0">
                <a:latin typeface="+mn-lt"/>
              </a:rPr>
              <a:t>,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Budynki gminne (Urząd </a:t>
            </a:r>
            <a:r>
              <a:rPr lang="pl-PL" b="1" dirty="0">
                <a:latin typeface="+mn-lt"/>
              </a:rPr>
              <a:t>Miasta, </a:t>
            </a:r>
            <a:r>
              <a:rPr lang="pl-PL" b="1" dirty="0">
                <a:latin typeface="+mn-lt"/>
              </a:rPr>
              <a:t>jednostki organizacyjne</a:t>
            </a:r>
            <a:r>
              <a:rPr lang="pl-PL" b="1" dirty="0">
                <a:latin typeface="+mn-lt"/>
              </a:rPr>
              <a:t>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Natężenie ruchu samochodowego – pomiary własne, zarządcy dróg.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Liczba zarejestrowanych pojazdów samochodowych.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Długość nowych ścieżek rowerowych – Urząd Miasta.</a:t>
            </a:r>
          </a:p>
        </p:txBody>
      </p:sp>
      <p:sp>
        <p:nvSpPr>
          <p:cNvPr id="3" name="Strzałka w dół 2"/>
          <p:cNvSpPr/>
          <p:nvPr/>
        </p:nvSpPr>
        <p:spPr>
          <a:xfrm>
            <a:off x="1544638" y="3357563"/>
            <a:ext cx="215900" cy="2873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Strzałka w dół 3"/>
          <p:cNvSpPr/>
          <p:nvPr/>
        </p:nvSpPr>
        <p:spPr>
          <a:xfrm>
            <a:off x="6391275" y="3068638"/>
            <a:ext cx="215900" cy="2889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7812088" y="3644900"/>
            <a:ext cx="215900" cy="2889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4132263" y="3924300"/>
            <a:ext cx="215900" cy="2873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Strzałka w dół 6"/>
          <p:cNvSpPr/>
          <p:nvPr/>
        </p:nvSpPr>
        <p:spPr>
          <a:xfrm>
            <a:off x="3916363" y="4130675"/>
            <a:ext cx="215900" cy="2873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6156325" y="4418013"/>
            <a:ext cx="215900" cy="2873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trzałka w górę 8"/>
          <p:cNvSpPr/>
          <p:nvPr/>
        </p:nvSpPr>
        <p:spPr>
          <a:xfrm>
            <a:off x="6645275" y="4651375"/>
            <a:ext cx="215900" cy="306388"/>
          </a:xfrm>
          <a:prstGeom prst="up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Strzałka w górę 9"/>
          <p:cNvSpPr/>
          <p:nvPr/>
        </p:nvSpPr>
        <p:spPr>
          <a:xfrm>
            <a:off x="6175375" y="5411788"/>
            <a:ext cx="215900" cy="306387"/>
          </a:xfrm>
          <a:prstGeom prst="up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Strzałka w górę 10"/>
          <p:cNvSpPr/>
          <p:nvPr/>
        </p:nvSpPr>
        <p:spPr>
          <a:xfrm>
            <a:off x="7704138" y="5199063"/>
            <a:ext cx="215900" cy="306387"/>
          </a:xfrm>
          <a:prstGeom prst="up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Strzałka w górę 11"/>
          <p:cNvSpPr/>
          <p:nvPr/>
        </p:nvSpPr>
        <p:spPr>
          <a:xfrm>
            <a:off x="1535113" y="4924425"/>
            <a:ext cx="215900" cy="307975"/>
          </a:xfrm>
          <a:prstGeom prst="up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Strzałka w górę 12"/>
          <p:cNvSpPr/>
          <p:nvPr/>
        </p:nvSpPr>
        <p:spPr>
          <a:xfrm>
            <a:off x="5435600" y="6308725"/>
            <a:ext cx="215900" cy="307975"/>
          </a:xfrm>
          <a:prstGeom prst="up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6731000" y="5805488"/>
            <a:ext cx="215900" cy="2873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5334000" y="6021388"/>
            <a:ext cx="215900" cy="2873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rostokąt 1"/>
          <p:cNvSpPr>
            <a:spLocks noChangeArrowheads="1"/>
          </p:cNvSpPr>
          <p:nvPr/>
        </p:nvSpPr>
        <p:spPr bwMode="auto">
          <a:xfrm>
            <a:off x="14288" y="1341438"/>
            <a:ext cx="9129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WERYFIKACJA PLANU GOSPODARKI NISKOEMISYJNEJ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33413" y="2133600"/>
            <a:ext cx="3402012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atin typeface="+mn-lt"/>
              </a:rPr>
              <a:t>Raporty z wdrażania PGN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Ewaluacja,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Monitoring,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Weryfikacja.</a:t>
            </a:r>
            <a:endParaRPr lang="pl-PL" sz="2400" b="1" dirty="0">
              <a:latin typeface="+mn-lt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573463"/>
            <a:ext cx="4238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rostokąt 1"/>
          <p:cNvSpPr>
            <a:spLocks noChangeArrowheads="1"/>
          </p:cNvSpPr>
          <p:nvPr/>
        </p:nvSpPr>
        <p:spPr bwMode="auto">
          <a:xfrm>
            <a:off x="527050" y="3284538"/>
            <a:ext cx="4254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200" b="1">
                <a:solidFill>
                  <a:srgbClr val="FF0000"/>
                </a:solidFill>
                <a:latin typeface="Calibri" pitchFamily="34" charset="0"/>
              </a:rPr>
              <a:t>METODOLOGIA </a:t>
            </a:r>
          </a:p>
          <a:p>
            <a:pPr algn="ctr"/>
            <a:r>
              <a:rPr lang="pl-PL" sz="3200" b="1">
                <a:solidFill>
                  <a:srgbClr val="FF0000"/>
                </a:solidFill>
                <a:latin typeface="Calibri" pitchFamily="34" charset="0"/>
              </a:rPr>
              <a:t>OBLICZANIA EMISJI CO2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373188"/>
            <a:ext cx="3600450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rostokąt 1"/>
          <p:cNvSpPr>
            <a:spLocks noChangeArrowheads="1"/>
          </p:cNvSpPr>
          <p:nvPr/>
        </p:nvSpPr>
        <p:spPr bwMode="auto">
          <a:xfrm>
            <a:off x="34925" y="1773238"/>
            <a:ext cx="91090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Celem </a:t>
            </a:r>
            <a:r>
              <a:rPr lang="pl-PL" b="1" i="1">
                <a:solidFill>
                  <a:srgbClr val="FF0000"/>
                </a:solidFill>
                <a:latin typeface="Calibri" pitchFamily="34" charset="0"/>
              </a:rPr>
              <a:t>bazowej inwentaryzacji emisji </a:t>
            </a:r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(BEI) </a:t>
            </a:r>
            <a:r>
              <a:rPr lang="pl-PL">
                <a:latin typeface="Calibri" pitchFamily="34" charset="0"/>
              </a:rPr>
              <a:t>jest wyliczenie ilości CO2 wyemitowanego wskutek zużycia energii (końcowej) na terenie miasta lub gminy w roku bazowym. BEI pozwala zidentyfikować główne antropogeniczne źródła emisji CO2 oraz odpowiednio zaplanować i uszeregować pod względem ważności środki jej redukcji.</a:t>
            </a:r>
          </a:p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Sporządzenie </a:t>
            </a:r>
            <a:r>
              <a:rPr lang="pl-PL" i="1">
                <a:latin typeface="Calibri" pitchFamily="34" charset="0"/>
              </a:rPr>
              <a:t>bazowej inwentaryzacji emisji </a:t>
            </a:r>
            <a:r>
              <a:rPr lang="pl-PL">
                <a:latin typeface="Calibri" pitchFamily="34" charset="0"/>
              </a:rPr>
              <a:t>(BEI) ma kluczowe znaczenie. Będzie ona</a:t>
            </a:r>
          </a:p>
          <a:p>
            <a:r>
              <a:rPr lang="pl-PL">
                <a:latin typeface="Calibri" pitchFamily="34" charset="0"/>
              </a:rPr>
              <a:t>bowiem stanowić instrument umożliwiający władzom lokalnym pomiar efektów zrealizowanych</a:t>
            </a:r>
          </a:p>
          <a:p>
            <a:r>
              <a:rPr lang="pl-PL">
                <a:latin typeface="Calibri" pitchFamily="34" charset="0"/>
              </a:rPr>
              <a:t>przez nie działań związanych z ochroną klimatu. BEI pokaże, w jakim punkcie gmina znajdowała</a:t>
            </a:r>
          </a:p>
          <a:p>
            <a:r>
              <a:rPr lang="pl-PL">
                <a:latin typeface="Calibri" pitchFamily="34" charset="0"/>
              </a:rPr>
              <a:t>się na początku, a kolejne inwentaryzacje kontrolne pokażą postępy w realizacji przyjętego</a:t>
            </a:r>
          </a:p>
          <a:p>
            <a:r>
              <a:rPr lang="pl-PL">
                <a:latin typeface="Calibri" pitchFamily="34" charset="0"/>
              </a:rPr>
              <a:t>celu redukcyjnego. Inwentaryzacje emisji są bardzo ważne także z punktu widzenia</a:t>
            </a:r>
          </a:p>
          <a:p>
            <a:r>
              <a:rPr lang="pl-PL">
                <a:latin typeface="Calibri" pitchFamily="34" charset="0"/>
              </a:rPr>
              <a:t>podtrzymania motywacji wszystkich stron pragnących wesprzeć władze lokalne w realizacji</a:t>
            </a:r>
          </a:p>
          <a:p>
            <a:r>
              <a:rPr lang="pl-PL">
                <a:latin typeface="Calibri" pitchFamily="34" charset="0"/>
              </a:rPr>
              <a:t>celów Planu Gospodarki Niskoemisyjnej, gdyż pozwalają im zobaczyć rezultaty ich wysiłków.</a:t>
            </a:r>
          </a:p>
          <a:p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Zgodnie z zasadami leżącymi u podstaw Porozumienia Burmistrzów, każdy sygnatariusz</a:t>
            </a:r>
          </a:p>
          <a:p>
            <a:r>
              <a:rPr lang="pl-PL">
                <a:latin typeface="Calibri" pitchFamily="34" charset="0"/>
              </a:rPr>
              <a:t>jest odpowiedzialny za emisje powstałe w związku ze zużyciem energii na jego obszarze.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rostokąt 1"/>
          <p:cNvSpPr>
            <a:spLocks noChangeArrowheads="1"/>
          </p:cNvSpPr>
          <p:nvPr/>
        </p:nvSpPr>
        <p:spPr bwMode="auto">
          <a:xfrm>
            <a:off x="9525" y="1341438"/>
            <a:ext cx="90995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latin typeface="Calibri" pitchFamily="34" charset="0"/>
              </a:rPr>
              <a:t>GOSPODARKA NISKOEMISYJNA</a:t>
            </a:r>
            <a:r>
              <a:rPr lang="pl-PL" sz="1600">
                <a:latin typeface="Calibri" pitchFamily="34" charset="0"/>
              </a:rPr>
              <a:t> (ang. </a:t>
            </a:r>
            <a:r>
              <a:rPr lang="pl-PL" sz="1600" i="1">
                <a:latin typeface="Calibri" pitchFamily="34" charset="0"/>
              </a:rPr>
              <a:t>low emission economy</a:t>
            </a:r>
            <a:r>
              <a:rPr lang="pl-PL" sz="1600">
                <a:latin typeface="Calibri" pitchFamily="34" charset="0"/>
              </a:rPr>
              <a:t>) oznacza gospodarkę charakteryzującą się oddzieleniem wzrostu emisji gazów cieplarnianych od wzrostu gospodarczego, głównie poprzez ograniczenie wykorzystania paliw kopalnych. Gospodarka niskoemisyjna opiera się przede wszystkim na </a:t>
            </a:r>
            <a:r>
              <a:rPr lang="pl-PL" sz="1600">
                <a:solidFill>
                  <a:srgbClr val="FF0000"/>
                </a:solidFill>
                <a:latin typeface="Calibri" pitchFamily="34" charset="0"/>
              </a:rPr>
              <a:t>poprawie efektywności energetycznej</a:t>
            </a:r>
            <a:r>
              <a:rPr lang="pl-PL" sz="1600">
                <a:latin typeface="Calibri" pitchFamily="34" charset="0"/>
              </a:rPr>
              <a:t>, </a:t>
            </a:r>
            <a:r>
              <a:rPr lang="pl-PL" sz="1600">
                <a:solidFill>
                  <a:srgbClr val="FF0000"/>
                </a:solidFill>
                <a:latin typeface="Calibri" pitchFamily="34" charset="0"/>
              </a:rPr>
              <a:t>wykorzystaniu odnawialnych źródeł energii i zastosowaniu technologii ograniczających emisję</a:t>
            </a:r>
            <a:r>
              <a:rPr lang="pl-PL" sz="1600">
                <a:latin typeface="Calibri" pitchFamily="34" charset="0"/>
              </a:rPr>
              <a:t>. Koncepcja Gospodarki Niskoemisyjnej wynika z polityki klimatycznej Unii Europejskiej i międzynarodowych zobowiązań Polski do redukcji emisji gazów cieplarnianych określonych przez ratyfikowany Protokół z Kioto ustalony na forum Ramowej Konwencji Narodów Zjednoczonych ds. Zmian Klimatu.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357563"/>
            <a:ext cx="60769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26988" y="3929063"/>
            <a:ext cx="28892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>
                <a:latin typeface="Calibri" pitchFamily="34" charset="0"/>
              </a:rPr>
              <a:t>Wdrożenie założeń gospodarki niskoemisyjnej na poziomie gmin odbywa się za pomocą </a:t>
            </a:r>
          </a:p>
          <a:p>
            <a:pPr algn="ctr"/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Planów Gospodarki Niskoemisyjnej</a:t>
            </a:r>
            <a:r>
              <a:rPr lang="pl-PL" sz="200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981075"/>
            <a:ext cx="91440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Kluczowe kwestie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Podczas sporządzania BEI/MEI należy zwrócić szczególną uwagę na następujące kwestie: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solidFill>
                  <a:srgbClr val="FF0000"/>
                </a:solidFill>
                <a:latin typeface="+mn-lt"/>
              </a:rPr>
              <a:t>Wybór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roku bazowego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. </a:t>
            </a:r>
            <a:r>
              <a:rPr lang="pl-PL" dirty="0">
                <a:latin typeface="+mn-lt"/>
              </a:rPr>
              <a:t>Rok bazowy jest rokiem, w stosunku do którego </a:t>
            </a:r>
            <a:r>
              <a:rPr lang="pl-PL" dirty="0">
                <a:latin typeface="+mn-lt"/>
              </a:rPr>
              <a:t>władze lokalne </a:t>
            </a:r>
            <a:r>
              <a:rPr lang="pl-PL" dirty="0">
                <a:latin typeface="+mn-lt"/>
              </a:rPr>
              <a:t>będą się starały ograniczyć wielkość emisji CO2 do roku 2020. </a:t>
            </a:r>
            <a:r>
              <a:rPr lang="pl-PL" dirty="0">
                <a:latin typeface="+mn-lt"/>
              </a:rPr>
              <a:t>Zaleca się</a:t>
            </a:r>
            <a:r>
              <a:rPr lang="pl-PL" dirty="0">
                <a:latin typeface="+mn-lt"/>
              </a:rPr>
              <a:t>, by jako rok bazowy wybrać rok 1990, gdyż właśnie ten rok </a:t>
            </a:r>
            <a:r>
              <a:rPr lang="pl-PL" dirty="0">
                <a:latin typeface="+mn-lt"/>
              </a:rPr>
              <a:t>stanowi punkt </a:t>
            </a:r>
            <a:r>
              <a:rPr lang="pl-PL" dirty="0">
                <a:latin typeface="+mn-lt"/>
              </a:rPr>
              <a:t>wyjścia dla celów redukcyjnych przyjętych w pakiecie </a:t>
            </a:r>
            <a:r>
              <a:rPr lang="pl-PL" dirty="0">
                <a:latin typeface="+mn-lt"/>
              </a:rPr>
              <a:t>klimatyczno-energetycznym UE </a:t>
            </a:r>
            <a:r>
              <a:rPr lang="pl-PL" dirty="0">
                <a:latin typeface="+mn-lt"/>
              </a:rPr>
              <a:t>oraz w Protokole z Kioto. Dzięki temu możliwe będzie </a:t>
            </a:r>
            <a:r>
              <a:rPr lang="pl-PL" dirty="0">
                <a:latin typeface="+mn-lt"/>
              </a:rPr>
              <a:t>porównanie rezultatów </a:t>
            </a:r>
            <a:r>
              <a:rPr lang="pl-PL" dirty="0">
                <a:latin typeface="+mn-lt"/>
              </a:rPr>
              <a:t>w zakresie redukcji emisji osiągniętych na szczeblu </a:t>
            </a:r>
            <a:r>
              <a:rPr lang="pl-PL" dirty="0">
                <a:latin typeface="+mn-lt"/>
              </a:rPr>
              <a:t>unijnym oraz </a:t>
            </a:r>
            <a:r>
              <a:rPr lang="pl-PL" dirty="0">
                <a:latin typeface="+mn-lt"/>
              </a:rPr>
              <a:t>lokalnym. Jeżeli jednak władze lokalne nie dysponują danymi </a:t>
            </a:r>
            <a:r>
              <a:rPr lang="pl-PL" dirty="0">
                <a:latin typeface="+mn-lt"/>
              </a:rPr>
              <a:t>umożliwiającymi sporządzenie </a:t>
            </a:r>
            <a:r>
              <a:rPr lang="pl-PL" dirty="0">
                <a:latin typeface="+mn-lt"/>
              </a:rPr>
              <a:t>inwentaryzacji emisji dla roku 1990, mogą wybrać </a:t>
            </a:r>
            <a:r>
              <a:rPr lang="pl-PL" dirty="0">
                <a:latin typeface="+mn-lt"/>
              </a:rPr>
              <a:t>inny, najlepiej </a:t>
            </a:r>
            <a:r>
              <a:rPr lang="pl-PL" dirty="0">
                <a:latin typeface="+mn-lt"/>
              </a:rPr>
              <a:t>najbliższy mu rok, dla którego są w stanie zgromadzić pełne i </a:t>
            </a:r>
            <a:r>
              <a:rPr lang="pl-PL" dirty="0">
                <a:latin typeface="+mn-lt"/>
              </a:rPr>
              <a:t>wiarygodne dane.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solidFill>
                  <a:srgbClr val="FF0000"/>
                </a:solidFill>
                <a:latin typeface="+mn-lt"/>
              </a:rPr>
              <a:t>Pozyskanie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danych na temat zużycia energii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. </a:t>
            </a:r>
            <a:r>
              <a:rPr lang="pl-PL" dirty="0">
                <a:latin typeface="+mn-lt"/>
              </a:rPr>
              <a:t>Przykładem takich danych są: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zużycie </a:t>
            </a:r>
            <a:r>
              <a:rPr lang="pl-PL" dirty="0">
                <a:latin typeface="+mn-lt"/>
              </a:rPr>
              <a:t>oleju na cele grzewcze w budynkach </a:t>
            </a:r>
            <a:r>
              <a:rPr lang="pl-PL" dirty="0">
                <a:latin typeface="+mn-lt"/>
              </a:rPr>
              <a:t>mieszkalnych,</a:t>
            </a:r>
            <a:endParaRPr lang="pl-PL" dirty="0"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zużycie </a:t>
            </a:r>
            <a:r>
              <a:rPr lang="pl-PL" dirty="0">
                <a:latin typeface="+mn-lt"/>
              </a:rPr>
              <a:t>energii elektrycznej w budynkach komunalnych </a:t>
            </a:r>
            <a:r>
              <a:rPr lang="pl-PL" dirty="0">
                <a:latin typeface="+mn-lt"/>
              </a:rPr>
              <a:t>,</a:t>
            </a:r>
            <a:endParaRPr lang="pl-PL" dirty="0"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latin typeface="+mn-lt"/>
              </a:rPr>
              <a:t>zużycie </a:t>
            </a:r>
            <a:r>
              <a:rPr lang="pl-PL" dirty="0">
                <a:latin typeface="+mn-lt"/>
              </a:rPr>
              <a:t>energii cieplnej w budynkach </a:t>
            </a:r>
            <a:r>
              <a:rPr lang="pl-PL" dirty="0">
                <a:latin typeface="+mn-lt"/>
              </a:rPr>
              <a:t>mieszkalnych.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solidFill>
                  <a:srgbClr val="FF0000"/>
                </a:solidFill>
                <a:latin typeface="+mn-lt"/>
              </a:rPr>
              <a:t>Wybór wskaźników emisji</a:t>
            </a:r>
            <a:r>
              <a:rPr lang="pl-PL" dirty="0">
                <a:solidFill>
                  <a:srgbClr val="FF0000"/>
                </a:solidFill>
                <a:latin typeface="+mn-lt"/>
              </a:rPr>
              <a:t>. </a:t>
            </a:r>
            <a:r>
              <a:rPr lang="pl-PL" dirty="0">
                <a:latin typeface="+mn-lt"/>
              </a:rPr>
              <a:t>Wskaźniki emisji określają, ile ton CO2 </a:t>
            </a:r>
            <a:r>
              <a:rPr lang="pl-PL" dirty="0">
                <a:latin typeface="+mn-lt"/>
              </a:rPr>
              <a:t>przypada na </a:t>
            </a:r>
            <a:r>
              <a:rPr lang="pl-PL" dirty="0">
                <a:latin typeface="+mn-lt"/>
              </a:rPr>
              <a:t>jednostkę zużycia poszczególnych nośników energii. Wielkość emisji </a:t>
            </a:r>
            <a:r>
              <a:rPr lang="pl-PL" dirty="0">
                <a:latin typeface="+mn-lt"/>
              </a:rPr>
              <a:t>wylicza się </a:t>
            </a:r>
            <a:r>
              <a:rPr lang="pl-PL" dirty="0">
                <a:latin typeface="+mn-lt"/>
              </a:rPr>
              <a:t>mnożąc odpowiedni wskaźnik emisji przez zużycie danego nośnika</a:t>
            </a:r>
            <a:r>
              <a:rPr lang="pl-PL" dirty="0">
                <a:latin typeface="+mn-lt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Zasięg geograficzny BEI/MEI obejmuje obszar leżący w granicach administracyjnych miasta/ gminy.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B</a:t>
            </a:r>
            <a:r>
              <a:rPr lang="pl-PL" i="1" dirty="0">
                <a:latin typeface="+mn-lt"/>
              </a:rPr>
              <a:t>azową inwentaryzację emisji CO2 </a:t>
            </a:r>
            <a:r>
              <a:rPr lang="pl-PL" dirty="0">
                <a:latin typeface="+mn-lt"/>
              </a:rPr>
              <a:t>sporządza się w oparciu o końcowe zużycie energii na terenie miasta/gminy, zarówno w sektorze komunalnym, jak i </a:t>
            </a:r>
            <a:r>
              <a:rPr lang="pl-PL" dirty="0" err="1">
                <a:latin typeface="+mn-lt"/>
              </a:rPr>
              <a:t>pozakomunalnym</a:t>
            </a:r>
            <a:r>
              <a:rPr lang="pl-PL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8208962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pole tekstowe 3"/>
          <p:cNvSpPr txBox="1">
            <a:spLocks noChangeArrowheads="1"/>
          </p:cNvSpPr>
          <p:nvPr/>
        </p:nvSpPr>
        <p:spPr bwMode="auto">
          <a:xfrm>
            <a:off x="-11113" y="1381125"/>
            <a:ext cx="91090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WYBÓR SEKTORÓW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320800"/>
            <a:ext cx="5327650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066800"/>
            <a:ext cx="6934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ole tekstowe 1"/>
          <p:cNvSpPr txBox="1">
            <a:spLocks noChangeArrowheads="1"/>
          </p:cNvSpPr>
          <p:nvPr/>
        </p:nvSpPr>
        <p:spPr bwMode="auto">
          <a:xfrm>
            <a:off x="-11113" y="1381125"/>
            <a:ext cx="91090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WYBÓR WSKAŹNIKÓW EMISJI</a:t>
            </a:r>
          </a:p>
        </p:txBody>
      </p:sp>
      <p:sp>
        <p:nvSpPr>
          <p:cNvPr id="47106" name="Prostokąt 2"/>
          <p:cNvSpPr>
            <a:spLocks noChangeArrowheads="1"/>
          </p:cNvSpPr>
          <p:nvPr/>
        </p:nvSpPr>
        <p:spPr bwMode="auto">
          <a:xfrm>
            <a:off x="107950" y="2205038"/>
            <a:ext cx="8990013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„standardowe” wskaźniki emisji </a:t>
            </a:r>
            <a:r>
              <a:rPr lang="pl-PL">
                <a:latin typeface="Calibri" pitchFamily="34" charset="0"/>
              </a:rPr>
              <a:t>zgodne z zasadami IPCC (Międzyrządowego Zespołu ds. Zmian Klimatu), które obejmują całość emisji CO2 wynikłej z końcowego zużycia energii na terenie miasta lub gminy – zarówno emisje bezpośrednie ze spalania paliw w budynkach, instalacjach i transporcie, jak i emisje pośrednie towarzyszące produkcji energii elektrycznej, ciepła i chłodu wykorzystywanych przez mieszkańców. Standardowe wskaźniki emisji bazują na zawartości węgla w poszczególnych paliwach i są wykorzystywane w krajowych inwentaryzacjach gazów cieplarnianych wykonywanych w kontekście Ramowej Konwencji Narodów Zjednoczonych w sprawie Zmian Klimatu oraz Protokołu z Kioto do tej konwencji. W tym przypadku najważniejszym gazem cieplarnianym jest CO2, a emisje CH4 i N2O można pominąć (nie trzeba ich wyliczać). Co więcej, </a:t>
            </a:r>
            <a:r>
              <a:rPr lang="pl-PL" b="1">
                <a:latin typeface="Calibri" pitchFamily="34" charset="0"/>
              </a:rPr>
              <a:t>emisje CO2 powstające w wyniku spalania biomasy/biopaliw</a:t>
            </a:r>
            <a:r>
              <a:rPr lang="pl-PL">
                <a:latin typeface="Calibri" pitchFamily="34" charset="0"/>
              </a:rPr>
              <a:t> wytwarzanych w zrównoważony sposób oraz emisje związane z wykorzystaniem certyfikowanej zielonej energii elektrycznej </a:t>
            </a:r>
            <a:r>
              <a:rPr lang="pl-PL" b="1">
                <a:latin typeface="Calibri" pitchFamily="34" charset="0"/>
              </a:rPr>
              <a:t>są traktowane jako </a:t>
            </a:r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zerowe</a:t>
            </a:r>
            <a:r>
              <a:rPr lang="pl-PL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rostokąt 1"/>
          <p:cNvSpPr>
            <a:spLocks noChangeArrowheads="1"/>
          </p:cNvSpPr>
          <p:nvPr/>
        </p:nvSpPr>
        <p:spPr bwMode="auto">
          <a:xfrm>
            <a:off x="6350" y="2205038"/>
            <a:ext cx="913765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wskaźniki emisji LCA (od: Life Cycle Assessment – Ocena Cyklu Życia)</a:t>
            </a:r>
            <a:r>
              <a:rPr lang="pl-PL" sz="200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pl-PL">
                <a:latin typeface="Calibri" pitchFamily="34" charset="0"/>
              </a:rPr>
              <a:t>które uwzględniają cały cykl życia poszczególnych nośników energii. W podejściu tym pod uwagę bierze się nie tylko emisje związane ze spalaniem paliw, ale też emisje powstałe na wszystkich pozostałych etapach łańcucha dostaw, w tym emisje związane z pozyskaniem surowców, ich transportem i przeróbką (np. w rafinerii). W zakres inwentaryzacji wchodzą więc też emisje, które występują poza granicami obszaru, na którym wykorzystywane są paliwa. W podejściu tym emisje gazów cieplarnianych związane z wykorzystaniem biomasy/biopaliw oraz certyfikowanej zielonej energii elektrycznej są uznawane za wyższe od zera. W tym przypadku ważną rolę mogą odgrywać także emisje innych niż CO2 gazów cieplarnianych. W związku z tym samorząd lokalny, który zdecyduje się na zastosowanie podejścia LCA, może raportować powstałe emisje jako ekwiwalent CO2. Jeżeli jednak użyta metodologia/narzędzie pozwala na zliczanie jedynie emisji CO2, wówczas emisje należy raportować w tonach CO2.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1989138"/>
            <a:ext cx="85820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rostokąt 1"/>
          <p:cNvSpPr>
            <a:spLocks noChangeArrowheads="1"/>
          </p:cNvSpPr>
          <p:nvPr/>
        </p:nvSpPr>
        <p:spPr bwMode="auto">
          <a:xfrm>
            <a:off x="71438" y="1268413"/>
            <a:ext cx="90725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FF0000"/>
                </a:solidFill>
                <a:latin typeface="Calibri" pitchFamily="34" charset="0"/>
              </a:rPr>
              <a:t>Wpływ wytwarzania i wykorzystania biomasy/biopaliw na koncentrację CO2 w atmosferze</a:t>
            </a:r>
            <a:endParaRPr lang="pl-PL">
              <a:latin typeface="Calibri" pitchFamily="34" charset="0"/>
            </a:endParaRPr>
          </a:p>
          <a:p>
            <a:r>
              <a:rPr lang="pl-PL">
                <a:latin typeface="Calibri" pitchFamily="34" charset="0"/>
              </a:rPr>
              <a:t>W efekcie spalania węgla zawartego w materii organicznej, np. w drewnie, bioodpadach lub biopaliwach transportowych, tworzy się CO2. Emisji tych nie bierze się jednak pod uwagę podczas sporządzania inwentaryzacji emisji CO2, jeżeli można założyć, że ilość węgla uwalnianego w procesie spalania jest równa ilości węgla pobranego przez biomasę w trakcie wzrostu (proces fotosyntezy). W takim przypadku standardowy wskaźnik emisji CO2 dla biomasy/biopaliw wynosi zero. Założenie to jest często uzasadnione w przypadku upraw wykorzystywanych do produkcji biodiesla i bioetanolu, jak również w przypadku drewna pochodzącego z lasów zarządzanych w zrównoważony sposób, co oznacza, że średni przyrost lasu jest równy lub wyższy niż pozyskanie drewna.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9488" y="4087813"/>
            <a:ext cx="43719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4191000"/>
            <a:ext cx="43211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3188" y="5489575"/>
            <a:ext cx="211931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ole tekstowe 1"/>
          <p:cNvSpPr txBox="1">
            <a:spLocks noChangeArrowheads="1"/>
          </p:cNvSpPr>
          <p:nvPr/>
        </p:nvSpPr>
        <p:spPr bwMode="auto">
          <a:xfrm>
            <a:off x="0" y="1339850"/>
            <a:ext cx="910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WARTOŚCI OPAŁOWE ORAZ WSKAŹNIKI EMISJI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0038" y="1739900"/>
            <a:ext cx="3455987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116013" y="1773238"/>
          <a:ext cx="6769100" cy="267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5055"/>
                <a:gridCol w="3643697"/>
              </a:tblGrid>
              <a:tr h="609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Rodzaj paliwa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Wartość opałowa [GJ]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(1 GJ - 277,8 kWh)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Węgiel kamienny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</a:rPr>
                        <a:t>22,37 GJ/Mg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Węgiel brunatny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</a:rPr>
                        <a:t>8,37 GJ/Mg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Gaz ziemny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</a:rPr>
                        <a:t>0,03594 GJ/m</a:t>
                      </a:r>
                      <a:r>
                        <a:rPr lang="pl-PL" sz="1600" b="1" baseline="30000" dirty="0">
                          <a:effectLst/>
                          <a:latin typeface="+mn-lt"/>
                        </a:rPr>
                        <a:t>3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Olej opałowy lekki (w tym ON)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</a:rPr>
                        <a:t>43,33 GJ/Mg (36,61 GJ/m</a:t>
                      </a:r>
                      <a:r>
                        <a:rPr lang="pl-PL" sz="1600" b="1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pl-PL" sz="1600" b="1" dirty="0">
                          <a:effectLst/>
                          <a:latin typeface="+mn-lt"/>
                        </a:rPr>
                        <a:t>)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Gaz ciekły (LPG)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</a:rPr>
                        <a:t>47,31 GJ/ Mg (24,6 GJ/m</a:t>
                      </a:r>
                      <a:r>
                        <a:rPr lang="pl-PL" sz="1600" b="1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pl-PL" sz="1600" b="1" dirty="0">
                          <a:effectLst/>
                          <a:latin typeface="+mn-lt"/>
                        </a:rPr>
                        <a:t>)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Benzyna silnikowa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</a:rPr>
                        <a:t>44,80 GJ/Mg (33,15 GJ/m</a:t>
                      </a:r>
                      <a:r>
                        <a:rPr lang="pl-PL" sz="1600" b="1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pl-PL" sz="1600" b="1" dirty="0">
                          <a:effectLst/>
                          <a:latin typeface="+mn-lt"/>
                        </a:rPr>
                        <a:t>)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Drewno opałowe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</a:rPr>
                        <a:t>15,6 GJ/Mg (9,36 </a:t>
                      </a:r>
                      <a:r>
                        <a:rPr lang="pl-PL" sz="1600" b="1" dirty="0" smtClean="0">
                          <a:effectLst/>
                          <a:latin typeface="+mn-lt"/>
                        </a:rPr>
                        <a:t>GJ/m</a:t>
                      </a:r>
                      <a:r>
                        <a:rPr lang="pl-PL" sz="1600" b="1" baseline="30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pl-PL" sz="1600" b="1" baseline="0" dirty="0" smtClean="0">
                          <a:effectLst/>
                          <a:latin typeface="+mn-lt"/>
                        </a:rPr>
                        <a:t>)</a:t>
                      </a:r>
                      <a:endParaRPr lang="pl-PL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2254" name="pole tekstowe 2"/>
          <p:cNvSpPr txBox="1">
            <a:spLocks noChangeArrowheads="1"/>
          </p:cNvSpPr>
          <p:nvPr/>
        </p:nvSpPr>
        <p:spPr bwMode="auto">
          <a:xfrm>
            <a:off x="2700338" y="4868863"/>
            <a:ext cx="3678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1 m3 oleju opałowego – 0,845 Mg,</a:t>
            </a:r>
          </a:p>
          <a:p>
            <a:r>
              <a:rPr lang="pl-PL">
                <a:latin typeface="Calibri" pitchFamily="34" charset="0"/>
              </a:rPr>
              <a:t>1 m3 drewna opałowego – 0,600 Mg,</a:t>
            </a:r>
          </a:p>
          <a:p>
            <a:r>
              <a:rPr lang="pl-PL">
                <a:latin typeface="Calibri" pitchFamily="34" charset="0"/>
              </a:rPr>
              <a:t>1 m3 benzyny – 0,740 Mg,</a:t>
            </a:r>
          </a:p>
          <a:p>
            <a:r>
              <a:rPr lang="pl-PL">
                <a:latin typeface="Calibri" pitchFamily="34" charset="0"/>
              </a:rPr>
              <a:t>1 m3 LPG – 0,520 Mg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rostokąt 1"/>
          <p:cNvSpPr>
            <a:spLocks noChangeArrowheads="1"/>
          </p:cNvSpPr>
          <p:nvPr/>
        </p:nvSpPr>
        <p:spPr bwMode="auto">
          <a:xfrm>
            <a:off x="179388" y="2997200"/>
            <a:ext cx="48244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Plan Gospodarki Niskoemisyjnej </a:t>
            </a:r>
            <a:r>
              <a:rPr lang="pl-PL">
                <a:latin typeface="Calibri" pitchFamily="34" charset="0"/>
              </a:rPr>
              <a:t>(zwany dalej PGN) jest dokumentem strategicznym, którego celem jest określenie wizji rozwoju gminy w kierunku gospodarki niskoemisyjnej, służącej zapewnieniu korzyści: ekonomicznych, społecznych i środowiskowych płynących z działań zmniejszających emisję zanieczyszczeń.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255713"/>
            <a:ext cx="4032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8313" y="1989138"/>
          <a:ext cx="8229600" cy="3925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695"/>
                <a:gridCol w="1798991"/>
                <a:gridCol w="705258"/>
                <a:gridCol w="281865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rodzaj paliwa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ilość paliwa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6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wartość opałowa [GJ]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węgiel  kamienny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 Mg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brunatny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2,67 Mg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gaz ziemny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622,43 m3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olej opałowy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0,516 Mg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0,611 m3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LPG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0,473 Mg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0,909 m3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benzyna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0,499 Mg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0,675 m3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drewno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1,434 Mg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2,390 m3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sym typeface="Wingdings"/>
                        </a:rPr>
                        <a:t>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Energia elektryczna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6 214 kWh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6,214 </a:t>
                      </a:r>
                      <a:r>
                        <a:rPr lang="pl-PL" sz="16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MWh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 smtClean="0">
                          <a:effectLst/>
                          <a:sym typeface="Wingdings"/>
                        </a:rPr>
                        <a:t></a:t>
                      </a:r>
                      <a:endParaRPr lang="pl-PL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22,37</a:t>
                      </a:r>
                      <a:endParaRPr lang="pl-PL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692275" y="2565400"/>
          <a:ext cx="5616575" cy="3084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5846"/>
                <a:gridCol w="279077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Rodzaj paliwa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</a:rPr>
                        <a:t>Wskaźnik </a:t>
                      </a:r>
                      <a:r>
                        <a:rPr lang="pl-PL" sz="1400" dirty="0" smtClean="0">
                          <a:effectLst/>
                          <a:latin typeface="+mn-lt"/>
                        </a:rPr>
                        <a:t>emisji CO2 </a:t>
                      </a:r>
                      <a:r>
                        <a:rPr lang="pl-PL" sz="1400" dirty="0">
                          <a:effectLst/>
                          <a:latin typeface="+mn-lt"/>
                        </a:rPr>
                        <a:t>[na GJ]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Węgiel kamienny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</a:rPr>
                        <a:t>94,65 kg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Węgiel brunatny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</a:rPr>
                        <a:t>109,53 kg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Gaz ziemny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</a:rPr>
                        <a:t>55,82 kg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Olej opałowy lekki (w tym ON)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</a:rPr>
                        <a:t>73,33 kg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Gaz ciekły (LPG)</a:t>
                      </a:r>
                      <a:endParaRPr lang="pl-PL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</a:rPr>
                        <a:t>62,44 kg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Benzyna silnikowa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</a:rPr>
                        <a:t>68,61 kg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Drewno opałowe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</a:rPr>
                        <a:t>109,76 kg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En. elektryczna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272,8</a:t>
                      </a:r>
                      <a:r>
                        <a:rPr lang="pl-PL" sz="18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kg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(0,982 MgCO2 na 1 </a:t>
                      </a:r>
                      <a:r>
                        <a:rPr lang="pl-PL" sz="1800" b="1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MWh</a:t>
                      </a:r>
                      <a:r>
                        <a:rPr lang="pl-PL" sz="18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388" y="1700213"/>
          <a:ext cx="8785225" cy="4767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800"/>
                <a:gridCol w="1353257"/>
                <a:gridCol w="1645519"/>
                <a:gridCol w="1728192"/>
                <a:gridCol w="1872209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rodzaj paliwa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ilość paliwa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wartość opałowa [GJ]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wielkość emisji [MgCO2]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Emisja</a:t>
                      </a:r>
                      <a:r>
                        <a:rPr lang="pl-PL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na podst. jednostkę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węgiel kamienny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1 Mg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22,37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2,117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2,117/</a:t>
                      </a:r>
                      <a:r>
                        <a:rPr lang="pl-PL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brunatny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2,67 Mg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22,37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2,450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0,918/</a:t>
                      </a:r>
                      <a:r>
                        <a:rPr lang="pl-PL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Mg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gaz ziemny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622,43 m3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22,37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1,249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0,002/m3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olej opałowy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0,516 Mg</a:t>
                      </a:r>
                      <a:endParaRPr lang="pl-PL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22,37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1,640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3,178/Mg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0,611 m3</a:t>
                      </a:r>
                      <a:endParaRPr lang="pl-PL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22,37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1,640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2,68/m3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LPG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0,473 Mg</a:t>
                      </a:r>
                      <a:endParaRPr lang="pl-PL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22,37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1,397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2,95/Mg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0,909 m3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22,37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1,397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1,537/Mg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benzyna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0,499 Mg</a:t>
                      </a:r>
                      <a:endParaRPr lang="pl-PL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22,37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1,535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3,079</a:t>
                      </a:r>
                      <a:r>
                        <a:rPr lang="pl-PL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/Mg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0,675 m3</a:t>
                      </a:r>
                      <a:endParaRPr lang="pl-PL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22,37</a:t>
                      </a:r>
                      <a:endParaRPr lang="pl-PL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1,535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2,274/m3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drewno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1,434 Mg</a:t>
                      </a:r>
                      <a:endParaRPr lang="pl-PL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22,37</a:t>
                      </a:r>
                      <a:endParaRPr lang="pl-PL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2,455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1,712/Mg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2,390 m3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22,37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2,455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1,027/m3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En. elektryczna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6 214 kWh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22,37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6,103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0,000982/kWh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>
            <a:graphicFrameLocks/>
          </p:cNvGraphicFramePr>
          <p:nvPr/>
        </p:nvGraphicFramePr>
        <p:xfrm>
          <a:off x="0" y="1268760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875" y="1770063"/>
            <a:ext cx="91440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Dane muszą opisywać specyficzną sytuację danego miasta czy gminy. Nie </a:t>
            </a:r>
            <a:r>
              <a:rPr lang="pl-PL" dirty="0">
                <a:latin typeface="+mn-lt"/>
              </a:rPr>
              <a:t>wystarczą np</a:t>
            </a:r>
            <a:r>
              <a:rPr lang="pl-PL" dirty="0">
                <a:latin typeface="+mn-lt"/>
              </a:rPr>
              <a:t>. szacunki dokonane w oparciu o średnie krajowe, gdyż w </a:t>
            </a:r>
            <a:r>
              <a:rPr lang="pl-PL" dirty="0">
                <a:latin typeface="+mn-lt"/>
              </a:rPr>
              <a:t>przyszłości szacunki </a:t>
            </a:r>
            <a:r>
              <a:rPr lang="pl-PL" dirty="0">
                <a:latin typeface="+mn-lt"/>
              </a:rPr>
              <a:t>te będą odzwierciedlać jedynie trendy występujące na szczeblu </a:t>
            </a:r>
            <a:r>
              <a:rPr lang="pl-PL" dirty="0">
                <a:latin typeface="+mn-lt"/>
              </a:rPr>
              <a:t>krajowym i </a:t>
            </a:r>
            <a:r>
              <a:rPr lang="pl-PL" dirty="0">
                <a:latin typeface="+mn-lt"/>
              </a:rPr>
              <a:t>nie pozwolą ocenić wysiłków podjętych przez samorząd lokalny na </a:t>
            </a:r>
            <a:r>
              <a:rPr lang="pl-PL" dirty="0">
                <a:latin typeface="+mn-lt"/>
              </a:rPr>
              <a:t>drodze do </a:t>
            </a:r>
            <a:r>
              <a:rPr lang="pl-PL" dirty="0">
                <a:latin typeface="+mn-lt"/>
              </a:rPr>
              <a:t>realizacji przyjętych celów w zakresie redukcji emisji CO2.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Metodologia </a:t>
            </a:r>
            <a:r>
              <a:rPr lang="pl-PL" dirty="0">
                <a:latin typeface="+mn-lt"/>
              </a:rPr>
              <a:t>gromadzenia danych powinna być spójna na przestrzeni lat: </a:t>
            </a:r>
            <a:r>
              <a:rPr lang="pl-PL" dirty="0">
                <a:latin typeface="+mn-lt"/>
              </a:rPr>
              <a:t>jeżeli metodologia </a:t>
            </a:r>
            <a:r>
              <a:rPr lang="pl-PL" dirty="0">
                <a:latin typeface="+mn-lt"/>
              </a:rPr>
              <a:t>ulegnie zmianie, może to wpłynąć na wyniki inwentaryzacji, w </a:t>
            </a:r>
            <a:r>
              <a:rPr lang="pl-PL" dirty="0">
                <a:latin typeface="+mn-lt"/>
              </a:rPr>
              <a:t>których uwidocznią </a:t>
            </a:r>
            <a:r>
              <a:rPr lang="pl-PL" dirty="0">
                <a:latin typeface="+mn-lt"/>
              </a:rPr>
              <a:t>się zmiany nie będące efektem działań podjętych przez </a:t>
            </a:r>
            <a:r>
              <a:rPr lang="pl-PL" dirty="0">
                <a:latin typeface="+mn-lt"/>
              </a:rPr>
              <a:t>samorząd lokalny </a:t>
            </a:r>
            <a:r>
              <a:rPr lang="pl-PL" dirty="0">
                <a:latin typeface="+mn-lt"/>
              </a:rPr>
              <a:t>w celu redukcji emisji CO2 na swoim terenie. Z tego powodu </a:t>
            </a:r>
            <a:r>
              <a:rPr lang="pl-PL" dirty="0">
                <a:latin typeface="+mn-lt"/>
              </a:rPr>
              <a:t>ważne jest </a:t>
            </a:r>
            <a:r>
              <a:rPr lang="pl-PL" dirty="0">
                <a:latin typeface="+mn-lt"/>
              </a:rPr>
              <a:t>dokładne udokumentowanie sposobu gromadzenia danych i </a:t>
            </a:r>
            <a:r>
              <a:rPr lang="pl-PL" dirty="0">
                <a:latin typeface="+mn-lt"/>
              </a:rPr>
              <a:t>sporządzania inwentaryzacji</a:t>
            </a:r>
            <a:r>
              <a:rPr lang="pl-PL" dirty="0">
                <a:latin typeface="+mn-lt"/>
              </a:rPr>
              <a:t>, aby móc zapewnić jego spójność w kolejnych </a:t>
            </a:r>
            <a:r>
              <a:rPr lang="pl-PL" dirty="0">
                <a:latin typeface="+mn-lt"/>
              </a:rPr>
              <a:t>latach.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d</a:t>
            </a:r>
            <a:r>
              <a:rPr lang="pl-PL" dirty="0">
                <a:latin typeface="+mn-lt"/>
              </a:rPr>
              <a:t>ane </a:t>
            </a:r>
            <a:r>
              <a:rPr lang="pl-PL" dirty="0">
                <a:latin typeface="+mn-lt"/>
              </a:rPr>
              <a:t>należy zgromadzić przynajmniej dla tych wszystkich sektorów, w </a:t>
            </a:r>
            <a:r>
              <a:rPr lang="pl-PL" dirty="0">
                <a:latin typeface="+mn-lt"/>
              </a:rPr>
              <a:t>których samorząd </a:t>
            </a:r>
            <a:r>
              <a:rPr lang="pl-PL" dirty="0">
                <a:latin typeface="+mn-lt"/>
              </a:rPr>
              <a:t>lokalny planuje podjąć działania, aby ich efekty znalazły </a:t>
            </a:r>
            <a:r>
              <a:rPr lang="pl-PL" dirty="0">
                <a:latin typeface="+mn-lt"/>
              </a:rPr>
              <a:t>odzwierciedlenie w kolejnych inwentaryzacjach.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Wykorzystane </a:t>
            </a:r>
            <a:r>
              <a:rPr lang="pl-PL" dirty="0">
                <a:latin typeface="+mn-lt"/>
              </a:rPr>
              <a:t>źródła danych powinny być dostępne także w </a:t>
            </a:r>
            <a:r>
              <a:rPr lang="pl-PL" dirty="0">
                <a:latin typeface="+mn-lt"/>
              </a:rPr>
              <a:t>przyszłości.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Dane </a:t>
            </a:r>
            <a:r>
              <a:rPr lang="pl-PL" dirty="0">
                <a:latin typeface="+mn-lt"/>
              </a:rPr>
              <a:t>powinny być możliwie jak najdokładniejsze, a przynajmniej dawać </a:t>
            </a:r>
            <a:r>
              <a:rPr lang="pl-PL" dirty="0">
                <a:latin typeface="+mn-lt"/>
              </a:rPr>
              <a:t>wyobrażenie o </a:t>
            </a:r>
            <a:r>
              <a:rPr lang="pl-PL" dirty="0">
                <a:latin typeface="+mn-lt"/>
              </a:rPr>
              <a:t>sytuacji </a:t>
            </a:r>
            <a:r>
              <a:rPr lang="pl-PL" dirty="0">
                <a:latin typeface="+mn-lt"/>
              </a:rPr>
              <a:t>faktycznej.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Proces </a:t>
            </a:r>
            <a:r>
              <a:rPr lang="pl-PL" dirty="0">
                <a:latin typeface="+mn-lt"/>
              </a:rPr>
              <a:t>gromadzenia danych oraz źródła danych powinny zostać dobrze </a:t>
            </a:r>
            <a:r>
              <a:rPr lang="pl-PL" dirty="0">
                <a:latin typeface="+mn-lt"/>
              </a:rPr>
              <a:t>udokumentowane i </a:t>
            </a:r>
            <a:r>
              <a:rPr lang="pl-PL" dirty="0">
                <a:latin typeface="+mn-lt"/>
              </a:rPr>
              <a:t>upublicznione, aby proces sporządzania BEI był zrozumiały i </a:t>
            </a:r>
            <a:r>
              <a:rPr lang="pl-PL" dirty="0">
                <a:latin typeface="+mn-lt"/>
              </a:rPr>
              <a:t>wzbudzał zaufanie </a:t>
            </a:r>
            <a:r>
              <a:rPr lang="pl-PL" dirty="0">
                <a:latin typeface="+mn-lt"/>
              </a:rPr>
              <a:t>interesariuszy</a:t>
            </a:r>
            <a:r>
              <a:rPr lang="pl-PL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  <p:sp>
        <p:nvSpPr>
          <p:cNvPr id="57346" name="pole tekstowe 2"/>
          <p:cNvSpPr txBox="1">
            <a:spLocks noChangeArrowheads="1"/>
          </p:cNvSpPr>
          <p:nvPr/>
        </p:nvSpPr>
        <p:spPr bwMode="auto">
          <a:xfrm>
            <a:off x="0" y="1390650"/>
            <a:ext cx="910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GROMADZENIE DANYCH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2217738" y="4043363"/>
            <a:ext cx="4572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Metodologia „bottom-up” </a:t>
            </a:r>
            <a:r>
              <a:rPr lang="pl-PL" sz="2000" b="1">
                <a:latin typeface="Calibri" pitchFamily="34" charset="0"/>
              </a:rPr>
              <a:t>-</a:t>
            </a:r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polega na zbieraniu danych u źródła. Każda jednostka podlegająca inwentaryzacji podaje dane, które później agreguje się w taki sposób, aby dane były reprezentatywne dla większej populacji lub obszaru (inwentaryzacja terenowa przeprowadzona na terenie gminy).</a:t>
            </a:r>
          </a:p>
        </p:txBody>
      </p:sp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2195513" y="1603375"/>
            <a:ext cx="4572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Metodologia „top-down”  </a:t>
            </a:r>
            <a:r>
              <a:rPr lang="pl-PL">
                <a:latin typeface="Calibri" pitchFamily="34" charset="0"/>
              </a:rPr>
              <a:t>- polega na pozyskiwaniu zagregowanych danych dla większej jednostki obszaru lub populacji. Dane pozyskane od ENEA Sp. z o.o.., Polska Spółka Gazownictwa Sp. z o.o., dane GUS.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913" y="1557338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Podstawą oszacowania wielkości emisji jest zużycie energii finalnej oraz paliw w </a:t>
            </a:r>
            <a:r>
              <a:rPr lang="pl-PL" b="1" dirty="0">
                <a:latin typeface="+mn-lt"/>
              </a:rPr>
              <a:t>następujących obszarach </a:t>
            </a:r>
            <a:r>
              <a:rPr lang="pl-PL" b="1" dirty="0">
                <a:latin typeface="+mn-lt"/>
              </a:rPr>
              <a:t>gospodarczych </a:t>
            </a:r>
            <a:r>
              <a:rPr lang="pl-PL" b="1" dirty="0">
                <a:latin typeface="+mn-lt"/>
              </a:rPr>
              <a:t>Gminy Wolin: </a:t>
            </a:r>
            <a:endParaRPr lang="pl-PL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budynkach </a:t>
            </a:r>
            <a:r>
              <a:rPr lang="pl-PL" b="1" dirty="0">
                <a:latin typeface="+mn-lt"/>
              </a:rPr>
              <a:t>pozostających w zarządzie gminy (budynki mieszkalne i niemieszkalne), </a:t>
            </a:r>
            <a:endParaRPr lang="pl-PL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budynkach </a:t>
            </a:r>
            <a:r>
              <a:rPr lang="pl-PL" b="1" dirty="0">
                <a:latin typeface="+mn-lt"/>
              </a:rPr>
              <a:t>mieszkalnych (innych niż komunalne), </a:t>
            </a:r>
            <a:endParaRPr lang="pl-PL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s</a:t>
            </a:r>
            <a:r>
              <a:rPr lang="pl-PL" b="1" dirty="0">
                <a:latin typeface="+mn-lt"/>
              </a:rPr>
              <a:t>ektorze </a:t>
            </a:r>
            <a:r>
              <a:rPr lang="pl-PL" b="1" dirty="0">
                <a:latin typeface="+mn-lt"/>
              </a:rPr>
              <a:t>handlu i usług, </a:t>
            </a:r>
            <a:endParaRPr lang="pl-PL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transporcie</a:t>
            </a:r>
            <a:r>
              <a:rPr lang="pl-PL" b="1" dirty="0">
                <a:latin typeface="+mn-lt"/>
              </a:rPr>
              <a:t>, </a:t>
            </a:r>
            <a:endParaRPr lang="pl-PL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oświetleniu </a:t>
            </a:r>
            <a:r>
              <a:rPr lang="pl-PL" b="1" dirty="0">
                <a:latin typeface="+mn-lt"/>
              </a:rPr>
              <a:t>ulicznym, </a:t>
            </a:r>
            <a:endParaRPr lang="pl-PL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infrastrukturze </a:t>
            </a:r>
            <a:r>
              <a:rPr lang="pl-PL" b="1" dirty="0">
                <a:latin typeface="+mn-lt"/>
              </a:rPr>
              <a:t>wodno-kanalizacyjnej. </a:t>
            </a:r>
            <a:endParaRPr lang="pl-PL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Poprzez zużycie energii rozumie się zużycie przez użytkowników końcowych: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paliw </a:t>
            </a:r>
            <a:r>
              <a:rPr lang="pl-PL" b="1" dirty="0">
                <a:latin typeface="+mn-lt"/>
              </a:rPr>
              <a:t>opałowych (na potrzeby grzewcze pomieszczeń i budynków), </a:t>
            </a:r>
            <a:endParaRPr lang="pl-PL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paliw </a:t>
            </a:r>
            <a:r>
              <a:rPr lang="pl-PL" b="1" dirty="0">
                <a:latin typeface="+mn-lt"/>
              </a:rPr>
              <a:t>transportowych, </a:t>
            </a:r>
            <a:endParaRPr lang="pl-PL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ciepła </a:t>
            </a:r>
            <a:r>
              <a:rPr lang="pl-PL" b="1" dirty="0">
                <a:latin typeface="+mn-lt"/>
              </a:rPr>
              <a:t>sieciowego (brak na terenie </a:t>
            </a:r>
            <a:r>
              <a:rPr lang="pl-PL" b="1" dirty="0">
                <a:latin typeface="+mn-lt"/>
              </a:rPr>
              <a:t>gminy), </a:t>
            </a:r>
            <a:endParaRPr lang="pl-PL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energii </a:t>
            </a:r>
            <a:r>
              <a:rPr lang="pl-PL" b="1" dirty="0">
                <a:latin typeface="+mn-lt"/>
              </a:rPr>
              <a:t>elektrycznej, </a:t>
            </a:r>
            <a:endParaRPr lang="pl-PL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b="1" dirty="0">
                <a:latin typeface="+mn-lt"/>
              </a:rPr>
              <a:t>gazu ziemnego (brak na terenie gminy). </a:t>
            </a:r>
            <a:endParaRPr lang="pl-PL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rostokąt 2"/>
          <p:cNvSpPr>
            <a:spLocks noChangeArrowheads="1"/>
          </p:cNvSpPr>
          <p:nvPr/>
        </p:nvSpPr>
        <p:spPr bwMode="auto">
          <a:xfrm>
            <a:off x="1187450" y="6280150"/>
            <a:ext cx="7272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latin typeface="Calibri" pitchFamily="34" charset="0"/>
              </a:rPr>
              <a:t>Struktura indywidualnych źródeł ciepła w ankietowanych budynkach</a:t>
            </a:r>
          </a:p>
        </p:txBody>
      </p:sp>
      <p:sp>
        <p:nvSpPr>
          <p:cNvPr id="60418" name="pole tekstowe 4"/>
          <p:cNvSpPr txBox="1">
            <a:spLocks noChangeArrowheads="1"/>
          </p:cNvSpPr>
          <p:nvPr/>
        </p:nvSpPr>
        <p:spPr bwMode="auto">
          <a:xfrm>
            <a:off x="0" y="119697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FF0000"/>
                </a:solidFill>
                <a:latin typeface="Calibri" pitchFamily="34" charset="0"/>
              </a:rPr>
              <a:t>TERENOWA INWENTARYZACJA  BUDYNKÓW</a:t>
            </a:r>
          </a:p>
        </p:txBody>
      </p:sp>
      <p:sp>
        <p:nvSpPr>
          <p:cNvPr id="60419" name="pole tekstowe 5"/>
          <p:cNvSpPr txBox="1">
            <a:spLocks noChangeArrowheads="1"/>
          </p:cNvSpPr>
          <p:nvPr/>
        </p:nvSpPr>
        <p:spPr bwMode="auto">
          <a:xfrm>
            <a:off x="2320925" y="1535113"/>
            <a:ext cx="4948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i="1">
                <a:latin typeface="Calibri" pitchFamily="34" charset="0"/>
              </a:rPr>
              <a:t>Kwiecień 2015 – 2 661 nieruchomości mieszkalnych</a:t>
            </a:r>
          </a:p>
          <a:p>
            <a:r>
              <a:rPr lang="pl-PL" b="1" i="1">
                <a:latin typeface="Calibri" pitchFamily="34" charset="0"/>
              </a:rPr>
              <a:t>            264 045 m2 z 354 694 m2 (75%)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2273300"/>
            <a:ext cx="75088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rostokąt 2"/>
          <p:cNvSpPr>
            <a:spLocks noChangeArrowheads="1"/>
          </p:cNvSpPr>
          <p:nvPr/>
        </p:nvSpPr>
        <p:spPr bwMode="auto">
          <a:xfrm>
            <a:off x="923925" y="5949950"/>
            <a:ext cx="7345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latin typeface="Calibri" pitchFamily="34" charset="0"/>
              </a:rPr>
              <a:t>Udział nieruchomości mieszkalnych wykorzystujących danych rodzaj paliwa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325" y="1465263"/>
            <a:ext cx="72199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8425" y="1155700"/>
            <a:ext cx="8929688" cy="5724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n-lt"/>
              </a:rPr>
              <a:t>W przeliczeniu na jednostkę powierzchni zinwentaryzowanego obiektu mieszkalnego na każdy m</a:t>
            </a:r>
            <a:r>
              <a:rPr lang="pl-PL" baseline="30000" dirty="0">
                <a:latin typeface="+mn-lt"/>
              </a:rPr>
              <a:t>2</a:t>
            </a:r>
            <a:r>
              <a:rPr lang="pl-PL" dirty="0">
                <a:latin typeface="+mn-lt"/>
              </a:rPr>
              <a:t> przypadają następujące ilości stosowanego paliwa na cele ogrzewania i </a:t>
            </a:r>
            <a:r>
              <a:rPr lang="pl-PL" dirty="0" err="1">
                <a:latin typeface="+mn-lt"/>
              </a:rPr>
              <a:t>c.w.u</a:t>
            </a:r>
            <a:r>
              <a:rPr lang="pl-PL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12,5</a:t>
            </a:r>
            <a:r>
              <a:rPr lang="pl-PL" sz="2400" b="1" dirty="0">
                <a:latin typeface="+mn-lt"/>
              </a:rPr>
              <a:t> kg/rok węgla </a:t>
            </a:r>
            <a:r>
              <a:rPr lang="pl-PL" sz="2400" b="1" dirty="0">
                <a:latin typeface="+mn-lt"/>
              </a:rPr>
              <a:t>kamiennego,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43,6</a:t>
            </a:r>
            <a:r>
              <a:rPr lang="pl-PL" sz="2400" b="1" dirty="0">
                <a:latin typeface="+mn-lt"/>
              </a:rPr>
              <a:t> kg/rok drewna </a:t>
            </a:r>
            <a:r>
              <a:rPr lang="pl-PL" sz="2400" b="1" dirty="0">
                <a:latin typeface="+mn-lt"/>
              </a:rPr>
              <a:t>opałowego,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5,2</a:t>
            </a:r>
            <a:r>
              <a:rPr lang="pl-PL" sz="2400" b="1" dirty="0">
                <a:latin typeface="+mn-lt"/>
              </a:rPr>
              <a:t> m</a:t>
            </a:r>
            <a:r>
              <a:rPr lang="pl-PL" sz="2400" b="1" baseline="30000" dirty="0">
                <a:latin typeface="+mn-lt"/>
              </a:rPr>
              <a:t>3</a:t>
            </a:r>
            <a:r>
              <a:rPr lang="pl-PL" sz="2400" b="1" dirty="0">
                <a:latin typeface="+mn-lt"/>
              </a:rPr>
              <a:t>/rok gazu </a:t>
            </a:r>
            <a:r>
              <a:rPr lang="pl-PL" sz="2400" b="1" dirty="0">
                <a:latin typeface="+mn-lt"/>
              </a:rPr>
              <a:t>ziemnego,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0,2</a:t>
            </a:r>
            <a:r>
              <a:rPr lang="pl-PL" sz="2400" b="1" dirty="0">
                <a:latin typeface="+mn-lt"/>
              </a:rPr>
              <a:t> </a:t>
            </a:r>
            <a:r>
              <a:rPr lang="pl-PL" sz="2400" b="1" dirty="0">
                <a:latin typeface="+mn-lt"/>
              </a:rPr>
              <a:t>kg/rok </a:t>
            </a:r>
            <a:r>
              <a:rPr lang="pl-PL" sz="2400" b="1" dirty="0">
                <a:latin typeface="+mn-lt"/>
              </a:rPr>
              <a:t>oleju </a:t>
            </a:r>
            <a:r>
              <a:rPr lang="pl-PL" sz="2400" b="1" dirty="0">
                <a:latin typeface="+mn-lt"/>
              </a:rPr>
              <a:t>opałowego,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0,228</a:t>
            </a:r>
            <a:r>
              <a:rPr lang="pl-PL" sz="2400" b="1" dirty="0">
                <a:latin typeface="+mn-lt"/>
              </a:rPr>
              <a:t> kWh/rok energii </a:t>
            </a:r>
            <a:r>
              <a:rPr lang="pl-PL" sz="2400" b="1" dirty="0">
                <a:latin typeface="+mn-lt"/>
              </a:rPr>
              <a:t>elektrycznej,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0,033 kg/rok gazu ciekłego (LPG).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latin typeface="+mn-lt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węgiel kamienny: </a:t>
            </a:r>
            <a:r>
              <a:rPr lang="pl-PL" sz="2400" b="1" dirty="0">
                <a:latin typeface="+mn-lt"/>
              </a:rPr>
              <a:t>279,6</a:t>
            </a:r>
            <a:r>
              <a:rPr lang="pl-PL" sz="2400" b="1" dirty="0">
                <a:latin typeface="+mn-lt"/>
              </a:rPr>
              <a:t> </a:t>
            </a:r>
            <a:r>
              <a:rPr lang="pl-PL" sz="2400" b="1" dirty="0">
                <a:latin typeface="+mn-lt"/>
              </a:rPr>
              <a:t>MJ/rok/m</a:t>
            </a:r>
            <a:r>
              <a:rPr lang="pl-PL" sz="2400" b="1" baseline="30000" dirty="0">
                <a:latin typeface="+mn-lt"/>
              </a:rPr>
              <a:t>2</a:t>
            </a:r>
            <a:r>
              <a:rPr lang="pl-PL" sz="2400" b="1" dirty="0">
                <a:latin typeface="+mn-lt"/>
              </a:rPr>
              <a:t>,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drewno </a:t>
            </a:r>
            <a:r>
              <a:rPr lang="pl-PL" sz="2400" b="1" dirty="0">
                <a:latin typeface="+mn-lt"/>
              </a:rPr>
              <a:t>opałowe: </a:t>
            </a:r>
            <a:r>
              <a:rPr lang="pl-PL" sz="2400" b="1" dirty="0">
                <a:latin typeface="+mn-lt"/>
              </a:rPr>
              <a:t>680,2</a:t>
            </a:r>
            <a:r>
              <a:rPr lang="pl-PL" sz="2400" b="1" dirty="0">
                <a:latin typeface="+mn-lt"/>
              </a:rPr>
              <a:t> </a:t>
            </a:r>
            <a:r>
              <a:rPr lang="pl-PL" sz="2400" b="1" dirty="0">
                <a:latin typeface="+mn-lt"/>
              </a:rPr>
              <a:t>MJ/rok/m</a:t>
            </a:r>
            <a:r>
              <a:rPr lang="pl-PL" sz="2400" b="1" baseline="30000" dirty="0">
                <a:latin typeface="+mn-lt"/>
              </a:rPr>
              <a:t>2</a:t>
            </a:r>
            <a:r>
              <a:rPr lang="pl-PL" sz="2400" b="1" dirty="0">
                <a:latin typeface="+mn-lt"/>
              </a:rPr>
              <a:t>,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gaz </a:t>
            </a:r>
            <a:r>
              <a:rPr lang="pl-PL" sz="2400" b="1" dirty="0">
                <a:latin typeface="+mn-lt"/>
              </a:rPr>
              <a:t>ziemny: </a:t>
            </a:r>
            <a:r>
              <a:rPr lang="pl-PL" sz="2400" b="1" dirty="0">
                <a:latin typeface="+mn-lt"/>
              </a:rPr>
              <a:t>187,9</a:t>
            </a:r>
            <a:r>
              <a:rPr lang="pl-PL" sz="2400" b="1" dirty="0">
                <a:latin typeface="+mn-lt"/>
              </a:rPr>
              <a:t> </a:t>
            </a:r>
            <a:r>
              <a:rPr lang="pl-PL" sz="2400" b="1" dirty="0">
                <a:latin typeface="+mn-lt"/>
              </a:rPr>
              <a:t>MJ/rok/m</a:t>
            </a:r>
            <a:r>
              <a:rPr lang="pl-PL" sz="2400" b="1" baseline="30000" dirty="0">
                <a:latin typeface="+mn-lt"/>
              </a:rPr>
              <a:t>2</a:t>
            </a:r>
            <a:r>
              <a:rPr lang="pl-PL" sz="2400" b="1" dirty="0">
                <a:latin typeface="+mn-lt"/>
              </a:rPr>
              <a:t>,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olej </a:t>
            </a:r>
            <a:r>
              <a:rPr lang="pl-PL" sz="2400" b="1" dirty="0">
                <a:latin typeface="+mn-lt"/>
              </a:rPr>
              <a:t>opałowy: </a:t>
            </a:r>
            <a:r>
              <a:rPr lang="pl-PL" sz="2400" b="1" dirty="0">
                <a:latin typeface="+mn-lt"/>
              </a:rPr>
              <a:t>8,7</a:t>
            </a:r>
            <a:r>
              <a:rPr lang="pl-PL" sz="2400" b="1" dirty="0">
                <a:latin typeface="+mn-lt"/>
              </a:rPr>
              <a:t> </a:t>
            </a:r>
            <a:r>
              <a:rPr lang="pl-PL" sz="2400" b="1" dirty="0">
                <a:latin typeface="+mn-lt"/>
              </a:rPr>
              <a:t>MJ/rok/m</a:t>
            </a:r>
            <a:r>
              <a:rPr lang="pl-PL" sz="2400" b="1" baseline="30000" dirty="0">
                <a:latin typeface="+mn-lt"/>
              </a:rPr>
              <a:t>2</a:t>
            </a:r>
            <a:r>
              <a:rPr lang="pl-PL" sz="2400" b="1" dirty="0">
                <a:latin typeface="+mn-lt"/>
              </a:rPr>
              <a:t>,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energia </a:t>
            </a:r>
            <a:r>
              <a:rPr lang="pl-PL" sz="2400" b="1" dirty="0">
                <a:latin typeface="+mn-lt"/>
              </a:rPr>
              <a:t>elektryczna: </a:t>
            </a:r>
            <a:r>
              <a:rPr lang="pl-PL" sz="2400" b="1" dirty="0">
                <a:latin typeface="+mn-lt"/>
              </a:rPr>
              <a:t>0,8</a:t>
            </a:r>
            <a:r>
              <a:rPr lang="pl-PL" sz="2400" b="1" dirty="0">
                <a:latin typeface="+mn-lt"/>
              </a:rPr>
              <a:t> </a:t>
            </a:r>
            <a:r>
              <a:rPr lang="pl-PL" sz="2400" b="1" dirty="0">
                <a:latin typeface="+mn-lt"/>
              </a:rPr>
              <a:t>MJ/rok/m</a:t>
            </a:r>
            <a:r>
              <a:rPr lang="pl-PL" sz="2400" b="1" baseline="30000" dirty="0">
                <a:latin typeface="+mn-lt"/>
              </a:rPr>
              <a:t>2</a:t>
            </a:r>
            <a:r>
              <a:rPr lang="pl-PL" sz="2400" b="1" dirty="0">
                <a:latin typeface="+mn-lt"/>
              </a:rPr>
              <a:t>,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sz="2400" b="1" dirty="0">
                <a:latin typeface="+mn-lt"/>
              </a:rPr>
              <a:t>gaz LPG: 1,6 MJ/rok/m</a:t>
            </a:r>
            <a:r>
              <a:rPr lang="pl-PL" sz="2400" b="1" baseline="30000" dirty="0">
                <a:latin typeface="+mn-lt"/>
              </a:rPr>
              <a:t>2</a:t>
            </a:r>
            <a:r>
              <a:rPr lang="pl-PL" sz="2400" b="1" dirty="0">
                <a:latin typeface="+mn-lt"/>
              </a:rPr>
              <a:t>.</a:t>
            </a:r>
            <a:endParaRPr lang="pl-PL" sz="24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rostokąt 1"/>
          <p:cNvSpPr>
            <a:spLocks noChangeArrowheads="1"/>
          </p:cNvSpPr>
          <p:nvPr/>
        </p:nvSpPr>
        <p:spPr bwMode="auto">
          <a:xfrm>
            <a:off x="115888" y="1557338"/>
            <a:ext cx="784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sz="2800" b="1">
                <a:latin typeface="Calibri" pitchFamily="34" charset="0"/>
              </a:rPr>
              <a:t>PO CO PLAN GOSPODARKI NISKOEMISYJNEJ?</a:t>
            </a:r>
          </a:p>
          <a:p>
            <a:endParaRPr lang="pl-PL" altLang="pl-PL">
              <a:latin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444750"/>
            <a:ext cx="3421062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Prostokąt 2"/>
          <p:cNvSpPr>
            <a:spLocks noChangeArrowheads="1"/>
          </p:cNvSpPr>
          <p:nvPr/>
        </p:nvSpPr>
        <p:spPr bwMode="auto">
          <a:xfrm>
            <a:off x="250825" y="2586038"/>
            <a:ext cx="496887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>
                <a:latin typeface="Calibri" pitchFamily="34" charset="0"/>
              </a:rPr>
              <a:t>Plan gospodarki niskoemisyjnej to jeden z kluczowych dokumentów dla gmin, które poważnie myślą o swoim rozwoju w najbliższych latach, szczególnie w kontekście wykorzystania funduszy UE 2014-2020.</a:t>
            </a:r>
          </a:p>
          <a:p>
            <a:endParaRPr lang="pl-PL" altLang="pl-PL" b="1">
              <a:latin typeface="Calibri" pitchFamily="34" charset="0"/>
            </a:endParaRPr>
          </a:p>
          <a:p>
            <a:r>
              <a:rPr lang="pl-PL" altLang="pl-PL" b="1">
                <a:latin typeface="Calibri" pitchFamily="34" charset="0"/>
              </a:rPr>
              <a:t>Aby gmina oraz inne podmioty funkcjonujące na terenie gminy  mogły pozyskiwać dofinansowanie na działania m.in. w zakresie termomodernizacji budynków czy wdrażania OZE, gmina musi posiadać plan gospodarki niskoemisyjnej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rostokąt 2"/>
          <p:cNvSpPr>
            <a:spLocks noChangeArrowheads="1"/>
          </p:cNvSpPr>
          <p:nvPr/>
        </p:nvSpPr>
        <p:spPr bwMode="auto">
          <a:xfrm>
            <a:off x="468313" y="5949950"/>
            <a:ext cx="8424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latin typeface="Calibri" pitchFamily="34" charset="0"/>
              </a:rPr>
              <a:t>Udział paliw w produkcji ciepła w nieruchomościach mieszkalnych na terenie gminy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30325"/>
            <a:ext cx="76327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Prostokąt 3"/>
          <p:cNvSpPr>
            <a:spLocks noChangeArrowheads="1"/>
          </p:cNvSpPr>
          <p:nvPr/>
        </p:nvSpPr>
        <p:spPr bwMode="auto">
          <a:xfrm>
            <a:off x="1588" y="1844675"/>
            <a:ext cx="9142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i="1">
                <a:latin typeface="Calibri" pitchFamily="34" charset="0"/>
              </a:rPr>
              <a:t>Bilans emisji CO2 z obszaru gminy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2233613"/>
            <a:ext cx="91821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rostokąt 2"/>
          <p:cNvSpPr>
            <a:spLocks noChangeArrowheads="1"/>
          </p:cNvSpPr>
          <p:nvPr/>
        </p:nvSpPr>
        <p:spPr bwMode="auto">
          <a:xfrm>
            <a:off x="1979613" y="5832475"/>
            <a:ext cx="6337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latin typeface="Calibri" pitchFamily="34" charset="0"/>
              </a:rPr>
              <a:t>Udział poszczególnych sektorów w emisji CO</a:t>
            </a:r>
            <a:r>
              <a:rPr lang="pl-PL" b="1" i="1" baseline="-25000">
                <a:latin typeface="Calibri" pitchFamily="34" charset="0"/>
              </a:rPr>
              <a:t>2</a:t>
            </a:r>
            <a:r>
              <a:rPr lang="pl-PL" b="1" i="1">
                <a:latin typeface="Calibri" pitchFamily="34" charset="0"/>
              </a:rPr>
              <a:t> w 2014 r. </a:t>
            </a: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1627188"/>
            <a:ext cx="74707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rostokąt 1"/>
          <p:cNvSpPr>
            <a:spLocks noChangeArrowheads="1"/>
          </p:cNvSpPr>
          <p:nvPr/>
        </p:nvSpPr>
        <p:spPr bwMode="auto">
          <a:xfrm>
            <a:off x="1692275" y="5640388"/>
            <a:ext cx="6335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latin typeface="Calibri" pitchFamily="34" charset="0"/>
              </a:rPr>
              <a:t>Udział poszczególnych nośników energii w emisji CO</a:t>
            </a:r>
            <a:r>
              <a:rPr lang="pl-PL" b="1" i="1" baseline="-25000">
                <a:latin typeface="Calibri" pitchFamily="34" charset="0"/>
              </a:rPr>
              <a:t>2</a:t>
            </a:r>
            <a:r>
              <a:rPr lang="pl-PL" b="1" i="1">
                <a:latin typeface="Calibri" pitchFamily="34" charset="0"/>
              </a:rPr>
              <a:t> w 2014 r.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1468438"/>
            <a:ext cx="69627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ole tekstowe 1"/>
          <p:cNvSpPr txBox="1">
            <a:spLocks noChangeArrowheads="1"/>
          </p:cNvSpPr>
          <p:nvPr/>
        </p:nvSpPr>
        <p:spPr bwMode="auto">
          <a:xfrm>
            <a:off x="0" y="1358900"/>
            <a:ext cx="9109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Calibri" pitchFamily="34" charset="0"/>
              </a:rPr>
              <a:t>PLAN DZIAŁAŃ NA RZECZ GOSPODARKI NISKOEMISYJNEJ</a:t>
            </a:r>
          </a:p>
          <a:p>
            <a:pPr algn="ctr"/>
            <a:r>
              <a:rPr lang="pl-PL" sz="2400" b="1">
                <a:latin typeface="Calibri" pitchFamily="34" charset="0"/>
              </a:rPr>
              <a:t>- ZAŁOŻENIA</a:t>
            </a:r>
          </a:p>
        </p:txBody>
      </p:sp>
      <p:sp>
        <p:nvSpPr>
          <p:cNvPr id="67586" name="Prostokąt 2"/>
          <p:cNvSpPr>
            <a:spLocks noChangeArrowheads="1"/>
          </p:cNvSpPr>
          <p:nvPr/>
        </p:nvSpPr>
        <p:spPr bwMode="auto">
          <a:xfrm>
            <a:off x="0" y="2133600"/>
            <a:ext cx="910907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>
                <a:latin typeface="Calibri" pitchFamily="34" charset="0"/>
              </a:rPr>
              <a:t>Celem doboru działań na rzecz gospodarki niskoemisyjnej jest </a:t>
            </a:r>
            <a:r>
              <a:rPr lang="pl-PL" b="1">
                <a:latin typeface="Calibri" pitchFamily="34" charset="0"/>
              </a:rPr>
              <a:t>przedstawienie planu prac i uwarunkowań, sprzyjających redukcji emisji CO</a:t>
            </a:r>
            <a:r>
              <a:rPr lang="pl-PL" b="1" baseline="-25000">
                <a:latin typeface="Calibri" pitchFamily="34" charset="0"/>
              </a:rPr>
              <a:t>2</a:t>
            </a:r>
            <a:r>
              <a:rPr lang="pl-PL" b="1">
                <a:latin typeface="Calibri" pitchFamily="34" charset="0"/>
              </a:rPr>
              <a:t>, wzrostowi udziału energii odnawialnej oraz zwiększenia efektywności energetycznej.</a:t>
            </a:r>
          </a:p>
          <a:p>
            <a:pPr marL="285750" indent="-285750">
              <a:buFont typeface="Arial" charset="0"/>
              <a:buChar char="•"/>
            </a:pPr>
            <a:r>
              <a:rPr lang="pl-PL">
                <a:latin typeface="Calibri" pitchFamily="34" charset="0"/>
              </a:rPr>
              <a:t>Główny element strategii stanowi </a:t>
            </a:r>
            <a:r>
              <a:rPr lang="pl-PL" b="1">
                <a:latin typeface="Calibri" pitchFamily="34" charset="0"/>
              </a:rPr>
              <a:t>wdrażanie nowoczesnych rozwiązań, uwzględniających aspekt energetyczny, ekologiczny, a także edukacyjny</a:t>
            </a:r>
            <a:r>
              <a:rPr lang="pl-PL">
                <a:latin typeface="Calibri" pitchFamily="34" charset="0"/>
              </a:rPr>
              <a:t>. Rozwiązania te będą obejmować poszczególne </a:t>
            </a:r>
            <a:r>
              <a:rPr lang="pl-PL" b="1">
                <a:latin typeface="Calibri" pitchFamily="34" charset="0"/>
              </a:rPr>
              <a:t>sektory dla których przeprowadzano inwentaryzację </a:t>
            </a:r>
            <a:r>
              <a:rPr lang="pl-PL">
                <a:latin typeface="Calibri" pitchFamily="34" charset="0"/>
              </a:rPr>
              <a:t>w zakresie zużycia energii finalnej oraz emisji CO</a:t>
            </a:r>
            <a:r>
              <a:rPr lang="pl-PL" baseline="-25000">
                <a:latin typeface="Calibri" pitchFamily="34" charset="0"/>
              </a:rPr>
              <a:t>2</a:t>
            </a:r>
            <a:r>
              <a:rPr lang="pl-PL">
                <a:latin typeface="Calibri" pitchFamily="34" charset="0"/>
              </a:rPr>
              <a:t> dla roku bazowego 2014 r.</a:t>
            </a:r>
          </a:p>
          <a:p>
            <a:pPr marL="285750" indent="-285750">
              <a:buFont typeface="Arial" charset="0"/>
              <a:buChar char="•"/>
            </a:pPr>
            <a:r>
              <a:rPr lang="pl-PL">
                <a:latin typeface="Calibri" pitchFamily="34" charset="0"/>
              </a:rPr>
              <a:t>Podstawą strategii jest możliwie intensywne </a:t>
            </a:r>
            <a:r>
              <a:rPr lang="pl-PL" b="1">
                <a:latin typeface="Calibri" pitchFamily="34" charset="0"/>
              </a:rPr>
              <a:t>zaangażowanie wszystkich uczestników rynku energii</a:t>
            </a:r>
            <a:r>
              <a:rPr lang="pl-PL">
                <a:latin typeface="Calibri" pitchFamily="34" charset="0"/>
              </a:rPr>
              <a:t> w działania przewidziane w planie, a także zwiększanie świadomości użytkowników energii dotyczącej sposobów i możliwości poprawy efektywności energetycznej oraz możliwości wykorzystania odnawialnych źródeł energii w ich własnym zakresie.</a:t>
            </a:r>
          </a:p>
          <a:p>
            <a:pPr marL="285750" indent="-285750">
              <a:buFont typeface="Arial" charset="0"/>
              <a:buChar char="•"/>
            </a:pPr>
            <a:r>
              <a:rPr lang="pl-PL">
                <a:latin typeface="Calibri" pitchFamily="34" charset="0"/>
              </a:rPr>
              <a:t>Mając na uwadze zmienność warunków otoczenia, a także fakt, iż każde z podejmowanych działań niesie ze sobą określone rezultaty i doświadczenia, niniejszy plan może, a w niektórych przypadkach nawet powinien, być </a:t>
            </a:r>
            <a:r>
              <a:rPr lang="pl-PL" b="1">
                <a:latin typeface="Calibri" pitchFamily="34" charset="0"/>
              </a:rPr>
              <a:t>systematycznie korygowany</a:t>
            </a:r>
            <a:r>
              <a:rPr lang="pl-PL">
                <a:latin typeface="Calibri" pitchFamily="34" charset="0"/>
              </a:rPr>
              <a:t>. Stąd też wykazane </a:t>
            </a:r>
            <a:r>
              <a:rPr lang="pl-PL" b="1">
                <a:latin typeface="Calibri" pitchFamily="34" charset="0"/>
              </a:rPr>
              <a:t>działania mają charakter kierunkowy</a:t>
            </a:r>
            <a:r>
              <a:rPr lang="pl-PL">
                <a:latin typeface="Calibri" pitchFamily="34" charset="0"/>
              </a:rPr>
              <a:t> i powinny zostać korygowane wraz ze zmianami w postępie technicznym, czy możliwościami finansowymi Gminy Wolin.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1341438"/>
            <a:ext cx="917575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1162050"/>
            <a:ext cx="9155113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189038"/>
            <a:ext cx="9150350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91440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rostokąt 1"/>
          <p:cNvSpPr>
            <a:spLocks noChangeArrowheads="1"/>
          </p:cNvSpPr>
          <p:nvPr/>
        </p:nvSpPr>
        <p:spPr bwMode="auto">
          <a:xfrm>
            <a:off x="2508250" y="1525588"/>
            <a:ext cx="434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latin typeface="Calibri" pitchFamily="34" charset="0"/>
              </a:rPr>
              <a:t>CELE PLANU GOSPODARKI NISKOEMISYJNEJ</a:t>
            </a:r>
          </a:p>
        </p:txBody>
      </p:sp>
      <p:sp>
        <p:nvSpPr>
          <p:cNvPr id="18434" name="Prostokąt 2"/>
          <p:cNvSpPr>
            <a:spLocks noChangeArrowheads="1"/>
          </p:cNvSpPr>
          <p:nvPr/>
        </p:nvSpPr>
        <p:spPr bwMode="auto">
          <a:xfrm>
            <a:off x="134938" y="2173288"/>
            <a:ext cx="88233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Poprawa efektywności energetycznej</a:t>
            </a:r>
            <a:r>
              <a:rPr lang="pl-PL" sz="2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- poprawa efektywności energetycznej to szczególnie efektywny sposób ograniczania emisji gazów cieplarnianych. Dotyczyć ona będzie praktycznie wszystkich obszarów gospodarczych począwszy od przedsiębiorstw energetycznych a skończywszy na gospodarstwach domowych. Szczególnie duże możliwości dotyczą budownictwa, w tym budynków publicznych.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902075"/>
            <a:ext cx="3781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323850" y="429577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Zakłada się, że podjęcie szerokich działań dotyczyć będzie termomodernizacji istniejącej infrastruktury mieszkalnej, a także zaostrzanie standardów w stosunku do nowych budynków. Podjęte będą działania zmierzające do jak najpowszechniejszego wprowadzania budynków pasywnych.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pole tekstowe 1"/>
          <p:cNvSpPr txBox="1">
            <a:spLocks noChangeArrowheads="1"/>
          </p:cNvSpPr>
          <p:nvPr/>
        </p:nvSpPr>
        <p:spPr bwMode="auto">
          <a:xfrm>
            <a:off x="0" y="1179513"/>
            <a:ext cx="9109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FINANSOWANIE DZIAŁAŃ NISKOEMISYJNYCH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1700213"/>
            <a:ext cx="91090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b="1" dirty="0" err="1">
                <a:latin typeface="+mn-lt"/>
                <a:cs typeface="Times New Roman" panose="02020603050405020304" pitchFamily="18" charset="0"/>
              </a:rPr>
              <a:t>NFOŚiGW</a:t>
            </a:r>
            <a:r>
              <a:rPr lang="pl-PL" b="1" dirty="0">
                <a:latin typeface="+mn-lt"/>
                <a:cs typeface="Times New Roman" panose="02020603050405020304" pitchFamily="18" charset="0"/>
              </a:rPr>
              <a:t> i WFOŚiGW: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+mn-lt"/>
                <a:cs typeface="Times New Roman" panose="02020603050405020304" pitchFamily="18" charset="0"/>
              </a:rPr>
              <a:t>BOCIAN</a:t>
            </a:r>
            <a:r>
              <a:rPr lang="pl-PL" dirty="0">
                <a:latin typeface="+mn-lt"/>
                <a:cs typeface="Times New Roman" panose="02020603050405020304" pitchFamily="18" charset="0"/>
              </a:rPr>
              <a:t> - </a:t>
            </a:r>
            <a:r>
              <a:rPr lang="pl-PL" dirty="0">
                <a:latin typeface="+mn-lt"/>
              </a:rPr>
              <a:t>celem programu jest ograniczenie lub uniknięcie emisji CO</a:t>
            </a:r>
            <a:r>
              <a:rPr lang="pl-PL" baseline="-25000" dirty="0">
                <a:latin typeface="+mn-lt"/>
              </a:rPr>
              <a:t>2</a:t>
            </a:r>
            <a:r>
              <a:rPr lang="pl-PL" dirty="0">
                <a:latin typeface="+mn-lt"/>
              </a:rPr>
              <a:t> poprzez zwiększenie produkcji energii z instalacji wykorzystujących odnawialne źródła energii. Beneficjentami są przedsiębiorcy podejmujący realizację inwestycji z zakresu odnawialnych źródeł </a:t>
            </a:r>
            <a:r>
              <a:rPr lang="pl-PL" dirty="0">
                <a:latin typeface="+mn-lt"/>
              </a:rPr>
              <a:t>energii;</a:t>
            </a:r>
            <a:endParaRPr lang="pl-PL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+mn-lt"/>
                <a:cs typeface="Times New Roman" panose="02020603050405020304" pitchFamily="18" charset="0"/>
              </a:rPr>
              <a:t>KAWKA</a:t>
            </a:r>
            <a:r>
              <a:rPr lang="pl-PL" dirty="0">
                <a:latin typeface="+mn-lt"/>
                <a:cs typeface="Times New Roman" panose="02020603050405020304" pitchFamily="18" charset="0"/>
              </a:rPr>
              <a:t> - </a:t>
            </a:r>
            <a:r>
              <a:rPr lang="pl-PL" dirty="0">
                <a:latin typeface="+mn-lt"/>
              </a:rPr>
              <a:t>l</a:t>
            </a:r>
            <a:r>
              <a:rPr lang="pl-PL" dirty="0">
                <a:latin typeface="+mn-lt"/>
              </a:rPr>
              <a:t>ikwidacja </a:t>
            </a:r>
            <a:r>
              <a:rPr lang="pl-PL" dirty="0">
                <a:latin typeface="+mn-lt"/>
              </a:rPr>
              <a:t>niskiej emisji wspierająca wzrost efektywności energetycznej i rozwój rozproszonych odnawialnych źródeł energii</a:t>
            </a:r>
            <a:r>
              <a:rPr lang="pl-PL" dirty="0">
                <a:latin typeface="+mn-lt"/>
              </a:rPr>
              <a:t>.</a:t>
            </a:r>
            <a:endParaRPr lang="pl-PL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+mn-lt"/>
                <a:cs typeface="Times New Roman" panose="02020603050405020304" pitchFamily="18" charset="0"/>
              </a:rPr>
              <a:t>PROSUMENT</a:t>
            </a:r>
            <a:r>
              <a:rPr lang="pl-PL" dirty="0">
                <a:latin typeface="+mn-lt"/>
                <a:cs typeface="Times New Roman" panose="02020603050405020304" pitchFamily="18" charset="0"/>
              </a:rPr>
              <a:t> - </a:t>
            </a:r>
            <a:r>
              <a:rPr lang="pl-PL" dirty="0">
                <a:latin typeface="+mn-lt"/>
              </a:rPr>
              <a:t>linia dofinansowania z przeznaczeniem na zakup i montaż </a:t>
            </a:r>
            <a:r>
              <a:rPr lang="pl-PL" dirty="0" err="1">
                <a:latin typeface="+mn-lt"/>
              </a:rPr>
              <a:t>mikroinstalacji</a:t>
            </a:r>
            <a:r>
              <a:rPr lang="pl-PL" dirty="0">
                <a:latin typeface="+mn-lt"/>
              </a:rPr>
              <a:t> odnawialnych źródeł </a:t>
            </a:r>
            <a:r>
              <a:rPr lang="pl-PL" dirty="0">
                <a:latin typeface="+mn-lt"/>
              </a:rPr>
              <a:t>energii. Dofinansowanie </a:t>
            </a:r>
            <a:r>
              <a:rPr lang="pl-PL" dirty="0">
                <a:latin typeface="+mn-lt"/>
              </a:rPr>
              <a:t>przedsięwzięć obejmie zakup i montaż nowych instalacji i </a:t>
            </a:r>
            <a:r>
              <a:rPr lang="pl-PL" dirty="0" err="1">
                <a:latin typeface="+mn-lt"/>
              </a:rPr>
              <a:t>mikroinstalacji</a:t>
            </a:r>
            <a:r>
              <a:rPr lang="pl-PL" dirty="0">
                <a:latin typeface="+mn-lt"/>
              </a:rPr>
              <a:t> odnawialnych źródeł energii do produkcji: energii elektrycznej lub ciepła i energii elektrycznej (połączone w jedną instalację lub oddzielne instalacje w budynku), dla potrzeb budynków mieszkalnych jednorodzinnych lub wielorodzinnych, w tym dla wymiany istniejących instalacji na bardziej efektywne i przyjazne środowisku. Beneficjentami programu będą osoby fizyczne, spółdzielnie mieszkaniowe, wspólnoty mieszkaniowe oraz jednostki samorządu terytorialnego i ich związki</a:t>
            </a:r>
            <a:r>
              <a:rPr lang="pl-PL" dirty="0">
                <a:latin typeface="+mn-lt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+mn-lt"/>
              </a:rPr>
              <a:t>SOWA</a:t>
            </a:r>
            <a:r>
              <a:rPr lang="pl-PL" dirty="0">
                <a:latin typeface="+mn-lt"/>
              </a:rPr>
              <a:t> – Energooszczędne oświetlenie uliczne - celem programu jest wspieranie realizacji przedsięwzięć poprawiających efektywność energetyczną systemów oświetlenia ulicznego</a:t>
            </a:r>
            <a:r>
              <a:rPr lang="pl-PL" dirty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pole tekstowe 1"/>
          <p:cNvSpPr txBox="1">
            <a:spLocks noChangeArrowheads="1"/>
          </p:cNvSpPr>
          <p:nvPr/>
        </p:nvSpPr>
        <p:spPr bwMode="auto">
          <a:xfrm>
            <a:off x="25400" y="1052513"/>
            <a:ext cx="9107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Calibri" pitchFamily="34" charset="0"/>
              </a:rPr>
              <a:t>FINANSOWANIE DZIAŁAŃ NISKOEMISYJNYCH</a:t>
            </a:r>
          </a:p>
        </p:txBody>
      </p:sp>
      <p:sp>
        <p:nvSpPr>
          <p:cNvPr id="74754" name="Prostokąt 4"/>
          <p:cNvSpPr>
            <a:spLocks noChangeArrowheads="1"/>
          </p:cNvSpPr>
          <p:nvPr/>
        </p:nvSpPr>
        <p:spPr bwMode="auto">
          <a:xfrm>
            <a:off x="0" y="1414463"/>
            <a:ext cx="91090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altLang="pl-PL" b="1">
                <a:latin typeface="Calibri" pitchFamily="34" charset="0"/>
                <a:cs typeface="Times New Roman" pitchFamily="18" charset="0"/>
              </a:rPr>
              <a:t>PROSUMENT</a:t>
            </a:r>
            <a:endParaRPr lang="pl-PL" altLang="pl-PL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pl-PL" altLang="pl-PL">
                <a:latin typeface="Calibri" pitchFamily="34" charset="0"/>
                <a:cs typeface="Times New Roman" pitchFamily="18" charset="0"/>
              </a:rPr>
              <a:t>Wsparciem finansowym  objęte są zakupy i montaż 6 rodzajów instalacji wykorzystujących odnawialne źródła energii do produkcji energii elektrycznej oraz ciepła i energii elektrycznej na potrzeby istniejących lub budowanych budynków mieszkalnych. Są to: </a:t>
            </a:r>
            <a:r>
              <a:rPr lang="pl-PL" altLang="pl-PL" b="1" i="1">
                <a:latin typeface="Calibri" pitchFamily="34" charset="0"/>
                <a:cs typeface="Times New Roman" pitchFamily="18" charset="0"/>
              </a:rPr>
              <a:t>panele fotowoltaiczne, małe wiatraki, pompy ciepła, kolektory słoneczne, kotły na biomasę i układy mikrokogeneracyjne </a:t>
            </a:r>
            <a:r>
              <a:rPr lang="pl-PL" altLang="pl-PL">
                <a:latin typeface="Calibri" pitchFamily="34" charset="0"/>
                <a:cs typeface="Times New Roman" pitchFamily="18" charset="0"/>
              </a:rPr>
              <a:t>(</a:t>
            </a:r>
            <a:r>
              <a:rPr lang="pl-PL" altLang="pl-PL" i="1">
                <a:latin typeface="Calibri" pitchFamily="34" charset="0"/>
                <a:cs typeface="Times New Roman" pitchFamily="18" charset="0"/>
              </a:rPr>
              <a:t>w tym małe biogazownie</a:t>
            </a:r>
            <a:r>
              <a:rPr lang="pl-PL" altLang="pl-PL">
                <a:latin typeface="Calibri" pitchFamily="34" charset="0"/>
                <a:cs typeface="Times New Roman" pitchFamily="18" charset="0"/>
              </a:rPr>
              <a:t>). Zależnie od rodzaju instalacji, klienci mogą liczyć na dotacje w wysokości od 20-40% dofinansowania oraz pożyczki oprocentowane na 1% w skali roku na koszty kwalifikowane. O dofinansowanie mogą ubiegać się osoby fizyczne, wspólnoty i spółdzielnie mieszkaniowe.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5400" y="4365625"/>
            <a:ext cx="910748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latin typeface="+mn-lt"/>
                <a:cs typeface="Times New Roman" panose="02020603050405020304" pitchFamily="18" charset="0"/>
              </a:rPr>
              <a:t>Przykład dla inwestora </a:t>
            </a:r>
            <a:r>
              <a:rPr lang="pl-PL" sz="1400" b="1" dirty="0">
                <a:latin typeface="+mn-lt"/>
                <a:cs typeface="Times New Roman" panose="02020603050405020304" pitchFamily="18" charset="0"/>
              </a:rPr>
              <a:t>indywidualnego:</a:t>
            </a:r>
            <a:endParaRPr lang="pl-PL" altLang="pl-PL" sz="1400" dirty="0">
              <a:latin typeface="+mn-lt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1400" dirty="0">
                <a:latin typeface="+mn-lt"/>
                <a:cs typeface="Times New Roman" pitchFamily="18" charset="0"/>
              </a:rPr>
              <a:t>Wg szacunkowych obliczeń, koszt instalacji fotowoltaicznej o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mocy 3 </a:t>
            </a:r>
            <a:r>
              <a:rPr lang="pl-PL" altLang="pl-PL" sz="1400" dirty="0" err="1">
                <a:latin typeface="+mn-lt"/>
                <a:cs typeface="Times New Roman" pitchFamily="18" charset="0"/>
              </a:rPr>
              <a:t>kWp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, która w większości przypadków gospodarstw domowych jest adekwatna do potrzeb energetycznych rodziny wynosi: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+mn-lt"/>
                <a:cs typeface="Times New Roman" pitchFamily="18" charset="0"/>
              </a:rPr>
              <a:t>około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24 000 zł, </a:t>
            </a:r>
            <a:endParaRPr lang="pl-PL" altLang="pl-PL" sz="1400" dirty="0">
              <a:latin typeface="+mn-lt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+mn-lt"/>
                <a:cs typeface="Times New Roman" pitchFamily="18" charset="0"/>
              </a:rPr>
              <a:t>oferowana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40% dotacja to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9 600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zł. </a:t>
            </a:r>
            <a:endParaRPr lang="pl-PL" altLang="pl-PL" sz="1400" dirty="0">
              <a:latin typeface="+mn-lt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+mn-lt"/>
                <a:cs typeface="Times New Roman" pitchFamily="18" charset="0"/>
              </a:rPr>
              <a:t>15-letnia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, 1% pożyczka może pokryć pozostałą część kosztów inwestycji 14 400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zł,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+mn-lt"/>
                <a:cs typeface="Times New Roman" pitchFamily="18" charset="0"/>
              </a:rPr>
              <a:t>przewidywane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roczne przychody z zaoszczędzonej energii pobieranej z sieci oraz sprzedaży nadwyżek to ok. 1 000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zł,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latin typeface="+mn-lt"/>
                <a:cs typeface="Times New Roman" pitchFamily="18" charset="0"/>
              </a:rPr>
              <a:t>średni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czas eksploatacji </a:t>
            </a:r>
            <a:r>
              <a:rPr lang="pl-PL" altLang="pl-PL" sz="1400" dirty="0" err="1">
                <a:latin typeface="+mn-lt"/>
                <a:cs typeface="Times New Roman" pitchFamily="18" charset="0"/>
              </a:rPr>
              <a:t>mikroinstalacji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 produkujących prąd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to </a:t>
            </a:r>
            <a:r>
              <a:rPr lang="pl-PL" altLang="pl-PL" sz="1400" dirty="0">
                <a:latin typeface="+mn-lt"/>
                <a:cs typeface="Times New Roman" pitchFamily="18" charset="0"/>
              </a:rPr>
              <a:t>20-25 lat.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Prostokąt 1"/>
          <p:cNvSpPr>
            <a:spLocks noChangeArrowheads="1"/>
          </p:cNvSpPr>
          <p:nvPr/>
        </p:nvSpPr>
        <p:spPr bwMode="auto">
          <a:xfrm>
            <a:off x="1763713" y="908050"/>
            <a:ext cx="5741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i="1">
                <a:latin typeface="Calibri" pitchFamily="34" charset="0"/>
              </a:rPr>
              <a:t>www.nfosigw.gov.pl/oferta-finansowania/znajdz-program</a:t>
            </a:r>
          </a:p>
        </p:txBody>
      </p:sp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43013"/>
            <a:ext cx="42910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załka zakrzywiona w prawo 3"/>
          <p:cNvSpPr/>
          <p:nvPr/>
        </p:nvSpPr>
        <p:spPr>
          <a:xfrm rot="19033485">
            <a:off x="2254250" y="3227388"/>
            <a:ext cx="720725" cy="17287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4713" y="1533525"/>
            <a:ext cx="57467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08050"/>
            <a:ext cx="79248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1268413"/>
            <a:ext cx="78676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196975"/>
            <a:ext cx="78771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268413"/>
            <a:ext cx="79152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942975"/>
            <a:ext cx="79819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911225"/>
            <a:ext cx="79248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908050"/>
            <a:ext cx="70993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rostokąt 1"/>
          <p:cNvSpPr>
            <a:spLocks noChangeArrowheads="1"/>
          </p:cNvSpPr>
          <p:nvPr/>
        </p:nvSpPr>
        <p:spPr bwMode="auto">
          <a:xfrm>
            <a:off x="179388" y="1414463"/>
            <a:ext cx="87852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Wymiana przestarzałych, niskowydajnych i nieekologicznych źródeł ciepła </a:t>
            </a:r>
            <a:r>
              <a:rPr lang="pl-PL" b="1">
                <a:latin typeface="Calibri" pitchFamily="34" charset="0"/>
              </a:rPr>
              <a:t>– </a:t>
            </a:r>
            <a:r>
              <a:rPr lang="pl-PL">
                <a:latin typeface="Calibri" pitchFamily="34" charset="0"/>
              </a:rPr>
              <a:t>realizacja programów mających na celu ograniczenie niskiej emisji, w zakresie których wymienia się stare kotły węglowe o niskiej sprawności energetycznej i wysokiej emisji zanieczyszczeń, jest uznanym działaniem proekologicznym. Nie tylko powoduje ograniczenie emisji toksycznych spalin, generuje realne oszczędności, ale tworzy dla samorządu pozytywny efekt wizerunkowy i korzyści dodatkowe, choćby w postaci zamówień dla lokalnych firm prywatnych na montaż nowych urządzeń i tworzonych przy tej okazji nowych miejsc pracy.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330700"/>
            <a:ext cx="24114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741738"/>
            <a:ext cx="171608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863975"/>
            <a:ext cx="15494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7962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412875"/>
            <a:ext cx="8001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341438"/>
            <a:ext cx="79629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Prostokąt 2"/>
          <p:cNvSpPr>
            <a:spLocks noChangeArrowheads="1"/>
          </p:cNvSpPr>
          <p:nvPr/>
        </p:nvSpPr>
        <p:spPr bwMode="auto">
          <a:xfrm>
            <a:off x="-34925" y="1195388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latin typeface="Calibri" pitchFamily="34" charset="0"/>
              </a:rPr>
              <a:t>2. Regionalny Program Operacyjny Województwa Zachodniopomorskiego na lata 2014 - 2020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44675"/>
            <a:ext cx="7162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1557338"/>
            <a:ext cx="6619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pole tekstowe 1"/>
          <p:cNvSpPr txBox="1">
            <a:spLocks noChangeArrowheads="1"/>
          </p:cNvSpPr>
          <p:nvPr/>
        </p:nvSpPr>
        <p:spPr bwMode="auto">
          <a:xfrm>
            <a:off x="19050" y="1470025"/>
            <a:ext cx="9107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Calibri" pitchFamily="34" charset="0"/>
              </a:rPr>
              <a:t>FINANSOWANIE DZIAŁAŃ NISKOEMISYJNYCH</a:t>
            </a:r>
          </a:p>
        </p:txBody>
      </p:sp>
      <p:sp>
        <p:nvSpPr>
          <p:cNvPr id="89090" name="Prostokąt 2"/>
          <p:cNvSpPr>
            <a:spLocks noChangeArrowheads="1"/>
          </p:cNvSpPr>
          <p:nvPr/>
        </p:nvSpPr>
        <p:spPr bwMode="auto">
          <a:xfrm>
            <a:off x="33338" y="1992313"/>
            <a:ext cx="909320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latin typeface="Calibri" pitchFamily="34" charset="0"/>
              </a:rPr>
              <a:t>3. Bank ochrony środowiska</a:t>
            </a:r>
          </a:p>
          <a:p>
            <a:pPr marL="742950" lvl="1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Kredyt na urządzenia ekologiczne;</a:t>
            </a:r>
          </a:p>
          <a:p>
            <a:pPr marL="742950" lvl="1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Kredyt Ekomontaż;</a:t>
            </a:r>
          </a:p>
          <a:p>
            <a:pPr marL="742950" lvl="1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Słoneczny Ekokredyt; </a:t>
            </a:r>
          </a:p>
          <a:p>
            <a:pPr marL="742950" lvl="1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Kredyt we współpracy WFOŚiGW;</a:t>
            </a:r>
          </a:p>
          <a:p>
            <a:pPr marL="742950" lvl="1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Kredyt EnergoOszczędny; </a:t>
            </a:r>
          </a:p>
          <a:p>
            <a:pPr marL="742950" lvl="1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Kredyt EKOoszczędny; </a:t>
            </a:r>
          </a:p>
          <a:p>
            <a:pPr marL="742950" lvl="1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Kredyt z klimatem Kredyt; </a:t>
            </a:r>
          </a:p>
          <a:p>
            <a:pPr marL="742950" lvl="1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EKOodnowa;</a:t>
            </a:r>
            <a:endParaRPr lang="pl-PL" b="1">
              <a:latin typeface="Calibri" pitchFamily="34" charset="0"/>
            </a:endParaRPr>
          </a:p>
          <a:p>
            <a:r>
              <a:rPr lang="pl-PL" b="1">
                <a:latin typeface="Calibri" pitchFamily="34" charset="0"/>
              </a:rPr>
              <a:t>4. Bank gospodarstwa krajowego - fundusz termomodernizacji i remontów.</a:t>
            </a:r>
          </a:p>
          <a:p>
            <a:pPr marL="742950" lvl="1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Na mocy ustawy o wspieraniu termomodernizacji i remontów w Banku Gospodarstwa Krajowego rozpoczął działalność Fundusz Termomodernizacji i Remontów, który przejął aktywa i zobowiązania Funduszu Termomodernizacji. Warunki kredytowania:</a:t>
            </a:r>
          </a:p>
          <a:p>
            <a:pPr marL="1200150" lvl="2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kredyt do 100 % nakładów inwestycyjnych,</a:t>
            </a:r>
          </a:p>
          <a:p>
            <a:pPr marL="1200150" lvl="2" indent="-285750">
              <a:buFont typeface="Arial" charset="0"/>
              <a:buChar char="•"/>
            </a:pPr>
            <a:r>
              <a:rPr lang="pl-PL" sz="1600" i="1">
                <a:latin typeface="Calibri" pitchFamily="34" charset="0"/>
              </a:rPr>
              <a:t>możliwość otrzymania premii bezzwrotnej.</a:t>
            </a:r>
            <a:endParaRPr lang="pl-PL" sz="1600" b="1" i="1">
              <a:latin typeface="Calibri" pitchFamily="34" charset="0"/>
            </a:endParaRPr>
          </a:p>
          <a:p>
            <a:r>
              <a:rPr lang="pl-PL" b="1">
                <a:latin typeface="Calibri" pitchFamily="34" charset="0"/>
              </a:rPr>
              <a:t>5. Realizacja przedsięwzięć w formule ESCO.</a:t>
            </a:r>
          </a:p>
          <a:p>
            <a:r>
              <a:rPr lang="pl-PL" b="1">
                <a:latin typeface="Calibri" pitchFamily="34" charset="0"/>
              </a:rPr>
              <a:t>6. POLSEFF – program finansowania rozwoju energii zrównoważonej w Polsce.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pole tekstowe 1"/>
          <p:cNvSpPr txBox="1">
            <a:spLocks noChangeArrowheads="1"/>
          </p:cNvSpPr>
          <p:nvPr/>
        </p:nvSpPr>
        <p:spPr bwMode="auto">
          <a:xfrm>
            <a:off x="0" y="2708275"/>
            <a:ext cx="9109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800" b="1">
                <a:solidFill>
                  <a:srgbClr val="FF0000"/>
                </a:solidFill>
                <a:latin typeface="Calibri" pitchFamily="34" charset="0"/>
              </a:rPr>
              <a:t>DZIĘKUJĘ ZA UWAGĘ</a:t>
            </a:r>
          </a:p>
        </p:txBody>
      </p:sp>
      <p:sp>
        <p:nvSpPr>
          <p:cNvPr id="90114" name="pole tekstowe 2"/>
          <p:cNvSpPr txBox="1">
            <a:spLocks noChangeArrowheads="1"/>
          </p:cNvSpPr>
          <p:nvPr/>
        </p:nvSpPr>
        <p:spPr bwMode="auto">
          <a:xfrm>
            <a:off x="5575300" y="5688013"/>
            <a:ext cx="35290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1400" i="1">
                <a:latin typeface="Calibri" pitchFamily="34" charset="0"/>
              </a:rPr>
              <a:t>Wojciech Pająk</a:t>
            </a:r>
          </a:p>
          <a:p>
            <a:pPr algn="r"/>
            <a:r>
              <a:rPr lang="pl-PL" sz="1400" i="1">
                <a:latin typeface="Calibri" pitchFamily="34" charset="0"/>
              </a:rPr>
              <a:t>Green Key Joanna Masiota - Tomaszewska</a:t>
            </a:r>
          </a:p>
          <a:p>
            <a:pPr algn="r"/>
            <a:r>
              <a:rPr lang="pl-PL" sz="1400" i="1">
                <a:latin typeface="Calibri" pitchFamily="34" charset="0"/>
              </a:rPr>
              <a:t>Specjalista ds. ochrony środowiska</a:t>
            </a:r>
          </a:p>
          <a:p>
            <a:pPr algn="r"/>
            <a:r>
              <a:rPr lang="pl-PL" sz="1400" i="1">
                <a:latin typeface="Calibri" pitchFamily="34" charset="0"/>
                <a:hlinkClick r:id="rId2"/>
              </a:rPr>
              <a:t>wojciech.pajak@greenkey.pl</a:t>
            </a:r>
            <a:endParaRPr lang="pl-PL" sz="1400" i="1">
              <a:latin typeface="Calibri" pitchFamily="34" charset="0"/>
            </a:endParaRPr>
          </a:p>
          <a:p>
            <a:pPr algn="r"/>
            <a:r>
              <a:rPr lang="pl-PL" sz="1400" i="1">
                <a:latin typeface="Calibri" pitchFamily="34" charset="0"/>
              </a:rPr>
              <a:t>Tel. (61) 853 72 85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5413" y="1557338"/>
            <a:ext cx="8910637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Rozwój generacji rozproszonej -  </a:t>
            </a:r>
            <a:r>
              <a:rPr lang="pl-PL" sz="20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pl-PL" sz="2000" b="1" dirty="0">
                <a:solidFill>
                  <a:srgbClr val="FF0000"/>
                </a:solidFill>
                <a:latin typeface="+mn-lt"/>
              </a:rPr>
              <a:t>energetyka rozproszona) </a:t>
            </a:r>
            <a:r>
              <a:rPr lang="pl-PL" dirty="0">
                <a:latin typeface="+mn-lt"/>
              </a:rPr>
              <a:t>– wytwarzanie energii przez małe jednostki lub obiekty wytwórcze, przyłączone bezpośrednio do sieci rozdzielczych lub zlokalizowane w sieci elektroenergetycznej odbiorcy (za urządzeniami kontrolno-pomiarowymi), zwykle produkujące energię elektryczną ze źródeł energii odnawialnych lub niekonwencjonalnych, często w skojarzeniu z wytwarzaniem ciepła (kogeneracja rozproszona). Do sieci generacji rozproszonej należeć mogą np. prosumenci, kooperatywy energetyczne czy elektrownie komunalne</a:t>
            </a:r>
            <a:r>
              <a:rPr lang="pl-PL" dirty="0">
                <a:latin typeface="+mn-lt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moc znamionowa jednostek znacząco mniejsza od jednostek wytwórczych energetyki zawodowej,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w znacznej części jest własnością prywatną, przy czym znaczna grupa osób fizycznych lub prawnych będących właścicielami obiektów generacji rozproszonej nie zajmowała się dotychczas komercyjną działalnością w energetyce,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jednostki generacji rozproszonej nie podlegają centralnemu dysponowaniu,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jednostki generacji rozproszonej są przyłączone do sieci rozdzielczych średniego i niskiego napięcia,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l-PL" dirty="0">
                <a:latin typeface="+mn-lt"/>
              </a:rPr>
              <a:t>jednostki te nie biorą aktywnego udziału w procesach regulacji częstotliwości i napięcia.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rostokąt 1"/>
          <p:cNvSpPr>
            <a:spLocks noChangeArrowheads="1"/>
          </p:cNvSpPr>
          <p:nvPr/>
        </p:nvSpPr>
        <p:spPr bwMode="auto">
          <a:xfrm>
            <a:off x="107950" y="1444625"/>
            <a:ext cx="90360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solidFill>
                  <a:srgbClr val="FF0000"/>
                </a:solidFill>
                <a:latin typeface="Calibri" pitchFamily="34" charset="0"/>
              </a:rPr>
              <a:t>Kogeneracja rozproszona</a:t>
            </a:r>
            <a:r>
              <a:rPr lang="pl-PL" sz="20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- skojarzone wytwarzanie energii elektrycznej i cieplnej w układach położonych w bezpośrednim sąsiedztwie odbiorców energii, także z wykorzystanie odnawialnych źródeł energii. Jest przeciwieństwem systemu zaopatrzenia w energię cieplną i elektryczną z jednej centralnej elektrociepłowni. Zaletą kogeneracji rozproszonej jest uniknięcie kosztów rozbudowy sieci cieplnej i związanych z eksploatacją tej sieci strat ciepła. Rozproszenie źródeł energii (dywersyfikacja) zwiększa bezpieczeństwo energetyczne na obszarze jej stosowania.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3" y="3284538"/>
            <a:ext cx="466725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3822</Words>
  <Application>Microsoft Office PowerPoint</Application>
  <PresentationFormat>Pokaz na ekranie (4:3)</PresentationFormat>
  <Paragraphs>394</Paragraphs>
  <Slides>76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76</vt:i4>
      </vt:variant>
    </vt:vector>
  </HeadingPairs>
  <TitlesOfParts>
    <vt:vector size="81" baseType="lpstr">
      <vt:lpstr>Calibri</vt:lpstr>
      <vt:lpstr>Arial</vt:lpstr>
      <vt:lpstr>Wingdings</vt:lpstr>
      <vt:lpstr>Times New Roman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Wojtek</dc:creator>
  <cp:lastModifiedBy>Agnieszka Struska</cp:lastModifiedBy>
  <cp:revision>32</cp:revision>
  <dcterms:created xsi:type="dcterms:W3CDTF">2015-07-20T08:22:17Z</dcterms:created>
  <dcterms:modified xsi:type="dcterms:W3CDTF">2015-10-21T08:31:13Z</dcterms:modified>
</cp:coreProperties>
</file>